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8.xml" ContentType="application/vnd.openxmlformats-officedocument.presentationml.notesSlide+xml"/>
  <Override PartName="/ppt/tags/tag30.xml" ContentType="application/vnd.openxmlformats-officedocument.presentationml.tags+xml"/>
  <Override PartName="/ppt/notesSlides/notesSlide49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51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5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5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5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7.xml" ContentType="application/vnd.openxmlformats-officedocument.presentationml.notesSlide+xml"/>
  <Override PartName="/ppt/tags/tag55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56.xml" ContentType="application/vnd.openxmlformats-officedocument.presentationml.tags+xml"/>
  <Override PartName="/ppt/notesSlides/notesSlide65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70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7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72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73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74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75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76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77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78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79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80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1630" r:id="rId2"/>
    <p:sldId id="2002" r:id="rId3"/>
    <p:sldId id="817" r:id="rId4"/>
    <p:sldId id="845" r:id="rId5"/>
    <p:sldId id="2280" r:id="rId6"/>
    <p:sldId id="2270" r:id="rId7"/>
    <p:sldId id="2271" r:id="rId8"/>
    <p:sldId id="2272" r:id="rId9"/>
    <p:sldId id="2273" r:id="rId10"/>
    <p:sldId id="945" r:id="rId11"/>
    <p:sldId id="2274" r:id="rId12"/>
    <p:sldId id="2275" r:id="rId13"/>
    <p:sldId id="2276" r:id="rId14"/>
    <p:sldId id="2277" r:id="rId15"/>
    <p:sldId id="2278" r:id="rId16"/>
    <p:sldId id="2279" r:id="rId17"/>
    <p:sldId id="980" r:id="rId18"/>
    <p:sldId id="2282" r:id="rId19"/>
    <p:sldId id="2283" r:id="rId20"/>
    <p:sldId id="2284" r:id="rId21"/>
    <p:sldId id="2285" r:id="rId22"/>
    <p:sldId id="2286" r:id="rId23"/>
    <p:sldId id="2287" r:id="rId24"/>
    <p:sldId id="2288" r:id="rId25"/>
    <p:sldId id="2289" r:id="rId26"/>
    <p:sldId id="2290" r:id="rId27"/>
    <p:sldId id="2291" r:id="rId28"/>
    <p:sldId id="2292" r:id="rId29"/>
    <p:sldId id="2293" r:id="rId30"/>
    <p:sldId id="2294" r:id="rId31"/>
    <p:sldId id="2295" r:id="rId32"/>
    <p:sldId id="2296" r:id="rId33"/>
    <p:sldId id="2297" r:id="rId34"/>
    <p:sldId id="2298" r:id="rId35"/>
    <p:sldId id="2299" r:id="rId36"/>
    <p:sldId id="2300" r:id="rId37"/>
    <p:sldId id="2301" r:id="rId38"/>
    <p:sldId id="2302" r:id="rId39"/>
    <p:sldId id="2303" r:id="rId40"/>
    <p:sldId id="2304" r:id="rId41"/>
    <p:sldId id="2305" r:id="rId42"/>
    <p:sldId id="2306" r:id="rId43"/>
    <p:sldId id="2307" r:id="rId44"/>
    <p:sldId id="2308" r:id="rId45"/>
    <p:sldId id="2309" r:id="rId46"/>
    <p:sldId id="2419" r:id="rId47"/>
    <p:sldId id="2312" r:id="rId48"/>
    <p:sldId id="2313" r:id="rId49"/>
    <p:sldId id="2314" r:id="rId50"/>
    <p:sldId id="2315" r:id="rId51"/>
    <p:sldId id="2316" r:id="rId52"/>
    <p:sldId id="2317" r:id="rId53"/>
    <p:sldId id="2318" r:id="rId54"/>
    <p:sldId id="2319" r:id="rId55"/>
    <p:sldId id="2320" r:id="rId56"/>
    <p:sldId id="2321" r:id="rId57"/>
    <p:sldId id="2322" r:id="rId58"/>
    <p:sldId id="2323" r:id="rId59"/>
    <p:sldId id="2324" r:id="rId60"/>
    <p:sldId id="2325" r:id="rId61"/>
    <p:sldId id="2326" r:id="rId62"/>
    <p:sldId id="2327" r:id="rId63"/>
    <p:sldId id="2328" r:id="rId64"/>
    <p:sldId id="2329" r:id="rId65"/>
    <p:sldId id="2330" r:id="rId66"/>
    <p:sldId id="2331" r:id="rId67"/>
    <p:sldId id="2332" r:id="rId68"/>
    <p:sldId id="2333" r:id="rId69"/>
    <p:sldId id="2420" r:id="rId70"/>
    <p:sldId id="2335" r:id="rId71"/>
    <p:sldId id="2336" r:id="rId72"/>
    <p:sldId id="2337" r:id="rId73"/>
    <p:sldId id="2338" r:id="rId74"/>
    <p:sldId id="2339" r:id="rId75"/>
    <p:sldId id="2340" r:id="rId76"/>
    <p:sldId id="2341" r:id="rId77"/>
    <p:sldId id="2342" r:id="rId78"/>
    <p:sldId id="2343" r:id="rId79"/>
    <p:sldId id="2344" r:id="rId80"/>
    <p:sldId id="2345" r:id="rId81"/>
    <p:sldId id="2346" r:id="rId82"/>
    <p:sldId id="2347" r:id="rId83"/>
    <p:sldId id="2348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800"/>
    <a:srgbClr val="C80029"/>
    <a:srgbClr val="FF009A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55"/>
    <p:restoredTop sz="69106"/>
  </p:normalViewPr>
  <p:slideViewPr>
    <p:cSldViewPr snapToGrid="0" snapToObjects="1">
      <p:cViewPr>
        <p:scale>
          <a:sx n="57" d="100"/>
          <a:sy n="57" d="100"/>
        </p:scale>
        <p:origin x="1976" y="560"/>
      </p:cViewPr>
      <p:guideLst/>
    </p:cSldViewPr>
  </p:slideViewPr>
  <p:outlineViewPr>
    <p:cViewPr>
      <p:scale>
        <a:sx n="33" d="100"/>
        <a:sy n="33" d="100"/>
      </p:scale>
      <p:origin x="0" y="-6048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40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9C9AE-612A-C041-A578-D037BBFFA5E5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algn="l" defTabSz="914400" rtl="1" eaLnBrk="1" latinLnBrk="0" hangingPunct="1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AD32-8F79-DD43-8792-B29F6479C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4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IRNazanin" panose="02000506000000020002" pitchFamily="2" charset="-78"/>
        <a:ea typeface="+mn-ea"/>
        <a:cs typeface="IRNazanin" panose="02000506000000020002" pitchFamily="2" charset="-78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IRNazanin" panose="02000506000000020002" pitchFamily="2" charset="-78"/>
        <a:ea typeface="+mn-ea"/>
        <a:cs typeface="IRNazanin" panose="02000506000000020002" pitchFamily="2" charset="-78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IRNazanin" panose="02000506000000020002" pitchFamily="2" charset="-78"/>
        <a:ea typeface="+mn-ea"/>
        <a:cs typeface="IRNazanin" panose="02000506000000020002" pitchFamily="2" charset="-78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IRNazanin" panose="02000506000000020002" pitchFamily="2" charset="-78"/>
        <a:ea typeface="+mn-ea"/>
        <a:cs typeface="IRNazanin" panose="02000506000000020002" pitchFamily="2" charset="-78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IRNazanin" panose="02000506000000020002" pitchFamily="2" charset="-78"/>
        <a:ea typeface="+mn-ea"/>
        <a:cs typeface="IRNazanin" panose="02000506000000020002" pitchFamily="2" charset="-7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92F5C85-0249-58B1-A6FF-85AB7D1E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3C03758-BBEA-9486-C7F8-DC1E45D6A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D59810E6-453C-E735-6ABB-01C3F53D6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7ADA753-0AA7-2289-D4CB-DE09D57C6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32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Exist </a:t>
            </a:r>
            <a:r>
              <a:rPr lang="en-US" dirty="0"/>
              <a:t>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00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Like </a:t>
            </a:r>
            <a:r>
              <a:rPr lang="en-US" dirty="0">
                <a:ea typeface="ＭＳ Ｐゴシック" pitchFamily="34" charset="-128"/>
              </a:rPr>
              <a:t>search: successor function only depended on current state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Very similar to search problems: when solving a maze with food pellets, we stored which food pellets were eaten! 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4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Why this policy?  </a:t>
            </a:r>
          </a:p>
          <a:p>
            <a:r>
              <a:rPr lang="en-US" dirty="0">
                <a:ea typeface="ＭＳ Ｐゴシック" pitchFamily="34" charset="-128"/>
              </a:rPr>
              <a:t>That’s a function of the problem setup, and example of us specifying problem setup, and the algorithm outputting the policy</a:t>
            </a:r>
          </a:p>
          <a:p>
            <a:endParaRPr lang="fa-IR" dirty="0">
              <a:ea typeface="ＭＳ Ｐゴシック" pitchFamily="34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9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R(s) = the </a:t>
            </a:r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living reward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endParaRPr lang="en-US" altLang="ja-JP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 2</a:t>
            </a:r>
            <a:r>
              <a:rPr lang="en-US" baseline="30000" dirty="0">
                <a:ea typeface="ＭＳ Ｐゴシック" pitchFamily="34" charset="-128"/>
              </a:rPr>
              <a:t>nd</a:t>
            </a:r>
            <a:r>
              <a:rPr lang="en-US" dirty="0">
                <a:ea typeface="ＭＳ Ｐゴシック" pitchFamily="34" charset="-128"/>
              </a:rPr>
              <a:t> row 3</a:t>
            </a:r>
            <a:r>
              <a:rPr lang="en-US" baseline="30000" dirty="0">
                <a:ea typeface="ＭＳ Ｐゴシック" pitchFamily="34" charset="-128"/>
              </a:rPr>
              <a:t>rd</a:t>
            </a:r>
            <a:r>
              <a:rPr lang="en-US" baseline="0" dirty="0">
                <a:ea typeface="ＭＳ Ｐゴシック" pitchFamily="34" charset="-128"/>
              </a:rPr>
              <a:t> column 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88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25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/>
              <a:t>10 and the game</a:t>
            </a:r>
            <a:r>
              <a:rPr lang="en-US" baseline="0" dirty="0"/>
              <a:t> ends (important that the game ends because regardless you never want to do it)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98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02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In </a:t>
            </a:r>
            <a:r>
              <a:rPr lang="en-US" dirty="0">
                <a:ea typeface="ＭＳ Ｐゴシック" pitchFamily="34" charset="-128"/>
              </a:rPr>
              <a:t>MDP chance node represents uncertainty about what might happen based on (</a:t>
            </a:r>
            <a:r>
              <a:rPr lang="en-US" dirty="0" err="1">
                <a:ea typeface="ＭＳ Ｐゴシック" pitchFamily="34" charset="-128"/>
              </a:rPr>
              <a:t>s,a</a:t>
            </a:r>
            <a:r>
              <a:rPr lang="en-US" dirty="0">
                <a:ea typeface="ＭＳ Ｐゴシック" pitchFamily="34" charset="-128"/>
              </a:rPr>
              <a:t>)  [as opposed to being a random adversary]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Q-state (</a:t>
            </a:r>
            <a:r>
              <a:rPr lang="en-US" dirty="0" err="1">
                <a:ea typeface="ＭＳ Ｐゴシック" pitchFamily="34" charset="-128"/>
              </a:rPr>
              <a:t>s,a</a:t>
            </a:r>
            <a:r>
              <a:rPr lang="en-US" dirty="0">
                <a:ea typeface="ＭＳ Ｐゴシック" pitchFamily="34" charset="-128"/>
              </a:rPr>
              <a:t>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27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28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</a:t>
            </a:r>
            <a:r>
              <a:rPr lang="en-US" dirty="0"/>
              <a:t>think</a:t>
            </a:r>
            <a:r>
              <a:rPr lang="en-US" baseline="0" dirty="0"/>
              <a:t> its easy – more or less; </a:t>
            </a:r>
            <a:r>
              <a:rPr lang="en-US" baseline="0" dirty="0" smtClean="0"/>
              <a:t>sure</a:t>
            </a:r>
            <a:endParaRPr lang="en-US" baseline="0" dirty="0"/>
          </a:p>
          <a:p>
            <a:r>
              <a:rPr lang="en-US" baseline="0" dirty="0"/>
              <a:t>But what about now or later; vote!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234014D-93F4-FA73-7243-DF727715B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4E777D37-188C-6977-C050-922017A0C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28F2FC9A-DFBF-F09E-0539-D1CEB3A90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E197DA6-39FE-B090-6F15-BC28B4B41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1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Inflation</a:t>
            </a:r>
            <a:r>
              <a:rPr lang="en-US" dirty="0"/>
              <a:t>; really there is (1-gamma) </a:t>
            </a:r>
            <a:r>
              <a:rPr lang="en-US" dirty="0" err="1"/>
              <a:t>prob</a:t>
            </a:r>
            <a:r>
              <a:rPr lang="en-US" dirty="0"/>
              <a:t> of dying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3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Rewards </a:t>
            </a:r>
            <a:r>
              <a:rPr lang="en-US" dirty="0">
                <a:ea typeface="ＭＳ Ｐゴシック" pitchFamily="34" charset="-128"/>
              </a:rPr>
              <a:t>in the future (deeper in the tree) matter less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Interesting: running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, if having to truncate the search, then not losing much; e.g.,  less then \</a:t>
            </a:r>
            <a:r>
              <a:rPr lang="en-US" dirty="0" err="1">
                <a:ea typeface="ＭＳ Ｐゴシック" pitchFamily="34" charset="-128"/>
              </a:rPr>
              <a:t>gamma^d</a:t>
            </a:r>
            <a:r>
              <a:rPr lang="en-US" dirty="0">
                <a:ea typeface="ＭＳ Ｐゴシック" pitchFamily="34" charset="-128"/>
              </a:rPr>
              <a:t> / (1-\gamma)</a:t>
            </a:r>
          </a:p>
          <a:p>
            <a:r>
              <a:rPr lang="en-US" dirty="0">
                <a:ea typeface="ＭＳ Ｐゴシック" pitchFamily="34" charset="-128"/>
              </a:rPr>
              <a:t>Augment q states with another option: instant death! 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94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18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8416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10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252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66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</a:t>
            </a:r>
            <a:r>
              <a:rPr lang="en-US" baseline="0" dirty="0" smtClean="0"/>
              <a:t>.</a:t>
            </a:r>
            <a:endParaRPr lang="fa-I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90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demo doesn’t show</a:t>
            </a:r>
            <a:r>
              <a:rPr lang="en-US" baseline="0" dirty="0"/>
              <a:t> anything in action, it just shows the V and Q values.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32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Values of States: Bellman </a:t>
            </a:r>
            <a:r>
              <a:rPr lang="en-US" dirty="0" smtClean="0"/>
              <a:t>Equation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74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  <a:endParaRPr lang="fa-IR" dirty="0"/>
          </a:p>
          <a:p>
            <a:endParaRPr lang="fa-IR" dirty="0"/>
          </a:p>
          <a:p>
            <a:r>
              <a:rPr lang="en-US" dirty="0">
                <a:ea typeface="ＭＳ Ｐゴシック" pitchFamily="34" charset="-128"/>
              </a:rPr>
              <a:t>The Crawler!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677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</a:t>
            </a:r>
            <a:r>
              <a:rPr lang="en-US" baseline="0" dirty="0" smtClean="0"/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55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4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16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8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55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88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024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933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95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72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285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86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273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988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60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980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332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68B94E0-870D-CCC1-14E6-021B295F9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610F036-D926-B161-A2DE-61F2D55B5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45F1188-F10D-296F-9EA2-C70FC5ABF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A5098F-C73C-B77A-02C3-B3CD9F519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538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726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982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Discuss </a:t>
            </a:r>
            <a:r>
              <a:rPr lang="en-US" dirty="0">
                <a:ea typeface="ＭＳ Ｐゴシック" pitchFamily="34" charset="-128"/>
              </a:rPr>
              <a:t>computational complexity: S * A * S   times number of </a:t>
            </a:r>
            <a:r>
              <a:rPr lang="en-US" dirty="0" smtClean="0">
                <a:ea typeface="ＭＳ Ｐゴシック" pitchFamily="34" charset="-128"/>
              </a:rPr>
              <a:t>iterations</a:t>
            </a:r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  <a:endParaRPr lang="fa-IR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69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68B94E0-870D-CCC1-14E6-021B295F9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610F036-D926-B161-A2DE-61F2D55B5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45F1188-F10D-296F-9EA2-C70FC5ABF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A5098F-C73C-B77A-02C3-B3CD9F519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75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53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72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3952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587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400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4196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994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72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Demo </a:t>
            </a:r>
            <a:r>
              <a:rPr lang="en-US" dirty="0"/>
              <a:t>steps through value iteration; snapshots of values shown on next slides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476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57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uncertain?</a:t>
            </a:r>
            <a:r>
              <a:rPr lang="en-US" baseline="0" dirty="0" smtClean="0"/>
              <a:t> Maybe robot on the ledge, what will happen?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1875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746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3375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000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799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555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824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134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26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11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68B94E0-870D-CCC1-14E6-021B295F9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610F036-D926-B161-A2DE-61F2D55B5A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E45F1188-F10D-296F-9EA2-C70FC5ABF1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0A5098F-C73C-B77A-02C3-B3CD9F519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7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[cut demo of moving around in grid world program]</a:t>
            </a:r>
          </a:p>
          <a:p>
            <a:r>
              <a:rPr lang="en-US" dirty="0">
                <a:ea typeface="ＭＳ Ｐゴシック" pitchFamily="34" charset="-128"/>
              </a:rPr>
              <a:t>Terminal utilities</a:t>
            </a:r>
            <a:r>
              <a:rPr lang="en-US" baseline="0" dirty="0">
                <a:ea typeface="ＭＳ Ｐゴシック" pitchFamily="34" charset="-128"/>
              </a:rPr>
              <a:t> + living reward (positive – get happier; </a:t>
            </a:r>
            <a:r>
              <a:rPr lang="en-US" baseline="0" dirty="0" err="1">
                <a:ea typeface="ＭＳ Ｐゴシック" pitchFamily="34" charset="-128"/>
              </a:rPr>
              <a:t>neg</a:t>
            </a:r>
            <a:r>
              <a:rPr lang="en-US" baseline="0" dirty="0">
                <a:ea typeface="ＭＳ Ｐゴシック" pitchFamily="34" charset="-128"/>
              </a:rPr>
              <a:t> – get sadder)</a:t>
            </a:r>
          </a:p>
          <a:p>
            <a:r>
              <a:rPr lang="en-US" baseline="0" dirty="0">
                <a:ea typeface="ＭＳ Ｐゴシック" pitchFamily="34" charset="-128"/>
              </a:rPr>
              <a:t>At exist state you have to exit, the game ends, and you collect terminal utility</a:t>
            </a:r>
          </a:p>
          <a:p>
            <a:r>
              <a:rPr lang="en-US" dirty="0">
                <a:ea typeface="ＭＳ Ｐゴシック" pitchFamily="34" charset="-128"/>
              </a:rPr>
              <a:t>Don’t need to have goals – maximize happiness!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090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23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436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92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458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13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229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09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662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553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18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you</a:t>
            </a:r>
            <a:r>
              <a:rPr lang="en-US" baseline="0" dirty="0"/>
              <a:t> plan you will have to take these into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4171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283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10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391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472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a-IR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Write out S, A, example entry in T, entry in R; note: T has to some up to 1 over all s’s 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Reward function different from the book : R(</a:t>
            </a:r>
            <a:r>
              <a:rPr lang="en-US" dirty="0" err="1" smtClean="0">
                <a:ea typeface="ＭＳ Ｐゴシック" pitchFamily="34" charset="-128"/>
              </a:rPr>
              <a:t>s,a,s</a:t>
            </a:r>
            <a:r>
              <a:rPr lang="ja-JP" altLang="en-US" dirty="0" smtClean="0">
                <a:ea typeface="ＭＳ Ｐゴシック" pitchFamily="34" charset="-128"/>
              </a:rPr>
              <a:t>’</a:t>
            </a:r>
            <a:r>
              <a:rPr lang="en-US" altLang="ja-JP" dirty="0" smtClean="0">
                <a:ea typeface="ＭＳ Ｐゴシック" pitchFamily="34" charset="-128"/>
              </a:rPr>
              <a:t>)</a:t>
            </a:r>
          </a:p>
          <a:p>
            <a:r>
              <a:rPr lang="en-US" dirty="0" smtClean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Need to modify </a:t>
            </a:r>
            <a:r>
              <a:rPr lang="en-US" dirty="0" err="1" smtClean="0">
                <a:ea typeface="ＭＳ Ｐゴシック" pitchFamily="34" charset="-128"/>
              </a:rPr>
              <a:t>expectimax</a:t>
            </a:r>
            <a:r>
              <a:rPr lang="en-US" dirty="0" smtClean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 smtClean="0">
                <a:ea typeface="ＭＳ Ｐゴシック" pitchFamily="34" charset="-128"/>
              </a:rPr>
              <a:t>’</a:t>
            </a:r>
            <a:r>
              <a:rPr lang="en-US" dirty="0" smtClean="0">
                <a:ea typeface="ＭＳ Ｐゴシック" pitchFamily="34" charset="-128"/>
              </a:rPr>
              <a:t>s  (not in most efficient way)</a:t>
            </a:r>
          </a:p>
          <a:p>
            <a:endParaRPr lang="fa-IR" dirty="0" smtClean="0">
              <a:ea typeface="ＭＳ Ｐゴシック" pitchFamily="34" charset="-128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4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4BAFD-0B37-4341-8F4D-DB7507310477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E2067-DA90-FF4E-9515-E01E0A9C1D31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A184-DCAE-2747-A574-E4E61B342317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9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q"/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1pPr>
            <a:lvl2pPr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2pPr>
            <a:lvl3pPr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3pPr>
            <a:lvl4pPr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4pPr>
            <a:lvl5pPr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5E241-0566-A346-8D75-00AB5D695FDD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21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6FF3C-1926-3E49-9F4C-E753C7383B07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6A21D-8A03-EB42-AAA3-36C2E0D02370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1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ED8D-E0F1-D04E-90D8-250B706773C8}" type="datetime1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2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CDC2-7DD6-8B4D-982E-F4EC33BD7B2B}" type="datetime1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E10C-874E-FA48-A396-8497D7E28917}" type="datetime1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8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0077C-73B7-2047-B0EC-1F4209EC4F5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1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709F-7F80-8442-8CF3-0928C866D99F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2FDF8-FB53-FA4B-B06F-819905C4B0F8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47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28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17.jpe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4" Type="http://schemas.openxmlformats.org/officeDocument/2006/relationships/image" Target="../media/image24.wmf"/><Relationship Id="rId5" Type="http://schemas.openxmlformats.org/officeDocument/2006/relationships/image" Target="../media/image25.wmf"/><Relationship Id="rId6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0.xml"/><Relationship Id="rId6" Type="http://schemas.openxmlformats.org/officeDocument/2006/relationships/image" Target="../media/image40.png"/><Relationship Id="rId7" Type="http://schemas.openxmlformats.org/officeDocument/2006/relationships/image" Target="../media/image38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tags" Target="../tags/tag4.xml"/><Relationship Id="rId2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1.xml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emf"/><Relationship Id="rId12" Type="http://schemas.openxmlformats.org/officeDocument/2006/relationships/image" Target="../media/image65.emf"/><Relationship Id="rId13" Type="http://schemas.openxmlformats.org/officeDocument/2006/relationships/image" Target="../media/image66.emf"/><Relationship Id="rId14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emf"/><Relationship Id="rId8" Type="http://schemas.openxmlformats.org/officeDocument/2006/relationships/image" Target="../media/image61.emf"/><Relationship Id="rId9" Type="http://schemas.openxmlformats.org/officeDocument/2006/relationships/image" Target="../media/image62.emf"/><Relationship Id="rId10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67.emf"/><Relationship Id="rId5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20" Type="http://schemas.openxmlformats.org/officeDocument/2006/relationships/image" Target="../media/image92.png"/><Relationship Id="rId21" Type="http://schemas.openxmlformats.org/officeDocument/2006/relationships/image" Target="../media/image93.png"/><Relationship Id="rId22" Type="http://schemas.openxmlformats.org/officeDocument/2006/relationships/image" Target="../media/image94.png"/><Relationship Id="rId23" Type="http://schemas.openxmlformats.org/officeDocument/2006/relationships/image" Target="../media/image69.png"/><Relationship Id="rId24" Type="http://schemas.openxmlformats.org/officeDocument/2006/relationships/image" Target="../media/image71.png"/><Relationship Id="rId25" Type="http://schemas.openxmlformats.org/officeDocument/2006/relationships/image" Target="../media/image70.png"/><Relationship Id="rId26" Type="http://schemas.openxmlformats.org/officeDocument/2006/relationships/image" Target="../media/image95.png"/><Relationship Id="rId27" Type="http://schemas.openxmlformats.org/officeDocument/2006/relationships/image" Target="../media/image72.png"/><Relationship Id="rId28" Type="http://schemas.openxmlformats.org/officeDocument/2006/relationships/image" Target="../media/image96.png"/><Relationship Id="rId29" Type="http://schemas.openxmlformats.org/officeDocument/2006/relationships/image" Target="../media/image97.png"/><Relationship Id="rId30" Type="http://schemas.openxmlformats.org/officeDocument/2006/relationships/image" Target="../media/image98.png"/><Relationship Id="rId31" Type="http://schemas.openxmlformats.org/officeDocument/2006/relationships/image" Target="../media/image36.png"/><Relationship Id="rId10" Type="http://schemas.openxmlformats.org/officeDocument/2006/relationships/tags" Target="../tags/tag22.xml"/><Relationship Id="rId11" Type="http://schemas.openxmlformats.org/officeDocument/2006/relationships/tags" Target="../tags/tag23.xml"/><Relationship Id="rId12" Type="http://schemas.openxmlformats.org/officeDocument/2006/relationships/tags" Target="../tags/tag24.xml"/><Relationship Id="rId13" Type="http://schemas.openxmlformats.org/officeDocument/2006/relationships/tags" Target="../tags/tag25.xml"/><Relationship Id="rId14" Type="http://schemas.openxmlformats.org/officeDocument/2006/relationships/tags" Target="../tags/tag26.xml"/><Relationship Id="rId15" Type="http://schemas.openxmlformats.org/officeDocument/2006/relationships/tags" Target="../tags/tag27.xml"/><Relationship Id="rId16" Type="http://schemas.openxmlformats.org/officeDocument/2006/relationships/slideLayout" Target="../slideLayouts/slideLayout2.xml"/><Relationship Id="rId17" Type="http://schemas.openxmlformats.org/officeDocument/2006/relationships/notesSlide" Target="../notesSlides/notesSlide45.xml"/><Relationship Id="rId18" Type="http://schemas.openxmlformats.org/officeDocument/2006/relationships/image" Target="../media/image90.png"/><Relationship Id="rId19" Type="http://schemas.openxmlformats.org/officeDocument/2006/relationships/image" Target="../media/image91.png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tags" Target="../tags/tag18.xml"/><Relationship Id="rId7" Type="http://schemas.openxmlformats.org/officeDocument/2006/relationships/tags" Target="../tags/tag19.xml"/><Relationship Id="rId8" Type="http://schemas.openxmlformats.org/officeDocument/2006/relationships/tags" Target="../tags/tag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8.xml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4" Type="http://schemas.openxmlformats.org/officeDocument/2006/relationships/image" Target="../media/image101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" Type="http://schemas.openxmlformats.org/officeDocument/2006/relationships/tags" Target="../tags/tag31.xml"/><Relationship Id="rId2" Type="http://schemas.openxmlformats.org/officeDocument/2006/relationships/tags" Target="../tags/tag32.xml"/><Relationship Id="rId3" Type="http://schemas.openxmlformats.org/officeDocument/2006/relationships/tags" Target="../tags/tag33.xml"/><Relationship Id="rId4" Type="http://schemas.openxmlformats.org/officeDocument/2006/relationships/tags" Target="../tags/tag3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0.xml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" Type="http://schemas.openxmlformats.org/officeDocument/2006/relationships/tags" Target="../tags/tag35.xml"/><Relationship Id="rId2" Type="http://schemas.openxmlformats.org/officeDocument/2006/relationships/tags" Target="../tags/tag36.xml"/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1.xml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" Type="http://schemas.openxmlformats.org/officeDocument/2006/relationships/tags" Target="../tags/tag39.xml"/><Relationship Id="rId2" Type="http://schemas.openxmlformats.org/officeDocument/2006/relationships/tags" Target="../tags/tag40.xml"/><Relationship Id="rId3" Type="http://schemas.openxmlformats.org/officeDocument/2006/relationships/tags" Target="../tags/tag41.xml"/><Relationship Id="rId4" Type="http://schemas.openxmlformats.org/officeDocument/2006/relationships/tags" Target="../tags/tag4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2.xml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" Type="http://schemas.openxmlformats.org/officeDocument/2006/relationships/tags" Target="../tags/tag43.xml"/><Relationship Id="rId2" Type="http://schemas.openxmlformats.org/officeDocument/2006/relationships/tags" Target="../tags/tag44.xml"/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3.xml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" Type="http://schemas.openxmlformats.org/officeDocument/2006/relationships/tags" Target="../tags/tag47.xml"/><Relationship Id="rId2" Type="http://schemas.openxmlformats.org/officeDocument/2006/relationships/tags" Target="../tags/tag48.xml"/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4.xml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6.xml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1" Type="http://schemas.openxmlformats.org/officeDocument/2006/relationships/tags" Target="../tags/tag51.xml"/><Relationship Id="rId2" Type="http://schemas.openxmlformats.org/officeDocument/2006/relationships/tags" Target="../tags/tag5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7.xml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4.png"/><Relationship Id="rId1" Type="http://schemas.openxmlformats.org/officeDocument/2006/relationships/tags" Target="../tags/tag53.xml"/><Relationship Id="rId2" Type="http://schemas.openxmlformats.org/officeDocument/2006/relationships/tags" Target="../tags/tag5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4" Type="http://schemas.openxmlformats.org/officeDocument/2006/relationships/image" Target="../media/image101.png"/><Relationship Id="rId1" Type="http://schemas.openxmlformats.org/officeDocument/2006/relationships/tags" Target="../tags/tag55.x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4" Type="http://schemas.openxmlformats.org/officeDocument/2006/relationships/image" Target="../media/image119.png"/><Relationship Id="rId1" Type="http://schemas.openxmlformats.org/officeDocument/2006/relationships/tags" Target="../tags/tag56.x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6.xml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1" Type="http://schemas.openxmlformats.org/officeDocument/2006/relationships/tags" Target="../tags/tag57.xml"/><Relationship Id="rId2" Type="http://schemas.openxmlformats.org/officeDocument/2006/relationships/tags" Target="../tags/tag5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0.xml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1" Type="http://schemas.openxmlformats.org/officeDocument/2006/relationships/tags" Target="../tags/tag59.xml"/><Relationship Id="rId2" Type="http://schemas.openxmlformats.org/officeDocument/2006/relationships/tags" Target="../tags/tag60.xml"/></Relationships>
</file>

<file path=ppt/slides/_rels/slide7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1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" Type="http://schemas.openxmlformats.org/officeDocument/2006/relationships/tags" Target="../tags/tag61.xml"/><Relationship Id="rId2" Type="http://schemas.openxmlformats.org/officeDocument/2006/relationships/tags" Target="../tags/tag62.xml"/><Relationship Id="rId3" Type="http://schemas.openxmlformats.org/officeDocument/2006/relationships/tags" Target="../tags/tag63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1.xml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9.png"/><Relationship Id="rId10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1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tags" Target="../tags/tag66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2.xml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9.png"/><Relationship Id="rId10" Type="http://schemas.openxmlformats.org/officeDocument/2006/relationships/image" Target="NULL"/></Relationships>
</file>

<file path=ppt/slides/_rels/slide7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1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" Type="http://schemas.openxmlformats.org/officeDocument/2006/relationships/tags" Target="../tags/tag67.xml"/><Relationship Id="rId2" Type="http://schemas.openxmlformats.org/officeDocument/2006/relationships/tags" Target="../tags/tag68.xml"/><Relationship Id="rId3" Type="http://schemas.openxmlformats.org/officeDocument/2006/relationships/tags" Target="../tags/tag69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3.xml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9.png"/><Relationship Id="rId10" Type="http://schemas.openxmlformats.org/officeDocument/2006/relationships/image" Target="NULL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1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image" Target="../media/image134.png"/><Relationship Id="rId19" Type="http://schemas.openxmlformats.org/officeDocument/2006/relationships/image" Target="NULL"/><Relationship Id="rId1" Type="http://schemas.openxmlformats.org/officeDocument/2006/relationships/tags" Target="../tags/tag70.xml"/><Relationship Id="rId2" Type="http://schemas.openxmlformats.org/officeDocument/2006/relationships/tags" Target="../tags/tag71.xml"/><Relationship Id="rId3" Type="http://schemas.openxmlformats.org/officeDocument/2006/relationships/tags" Target="../tags/tag72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4.xml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9.png"/><Relationship Id="rId10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19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" Type="http://schemas.openxmlformats.org/officeDocument/2006/relationships/tags" Target="../tags/tag73.xml"/><Relationship Id="rId2" Type="http://schemas.openxmlformats.org/officeDocument/2006/relationships/tags" Target="../tags/tag74.xml"/><Relationship Id="rId3" Type="http://schemas.openxmlformats.org/officeDocument/2006/relationships/tags" Target="../tags/tag7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5.xml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9.png"/><Relationship Id="rId10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19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" Type="http://schemas.openxmlformats.org/officeDocument/2006/relationships/tags" Target="../tags/tag76.xml"/><Relationship Id="rId2" Type="http://schemas.openxmlformats.org/officeDocument/2006/relationships/tags" Target="../tags/tag77.xml"/><Relationship Id="rId3" Type="http://schemas.openxmlformats.org/officeDocument/2006/relationships/tags" Target="../tags/tag78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6.xml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9.png"/><Relationship Id="rId10" Type="http://schemas.openxmlformats.org/officeDocument/2006/relationships/image" Target="NULL"/></Relationships>
</file>

<file path=ppt/slides/_rels/slide7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19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NULL"/><Relationship Id="rId1" Type="http://schemas.openxmlformats.org/officeDocument/2006/relationships/tags" Target="../tags/tag79.xml"/><Relationship Id="rId2" Type="http://schemas.openxmlformats.org/officeDocument/2006/relationships/tags" Target="../tags/tag80.xml"/><Relationship Id="rId3" Type="http://schemas.openxmlformats.org/officeDocument/2006/relationships/tags" Target="../tags/tag81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7.xml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9.png"/><Relationship Id="rId10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1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" Type="http://schemas.openxmlformats.org/officeDocument/2006/relationships/tags" Target="../tags/tag82.xml"/><Relationship Id="rId2" Type="http://schemas.openxmlformats.org/officeDocument/2006/relationships/tags" Target="../tags/tag83.xml"/><Relationship Id="rId3" Type="http://schemas.openxmlformats.org/officeDocument/2006/relationships/tags" Target="../tags/tag84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8.xml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9.png"/><Relationship Id="rId10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19.png"/><Relationship Id="rId14" Type="http://schemas.openxmlformats.org/officeDocument/2006/relationships/image" Target="../media/image140.png"/><Relationship Id="rId15" Type="http://schemas.openxmlformats.org/officeDocument/2006/relationships/image" Target="../media/image141.png"/><Relationship Id="rId16" Type="http://schemas.openxmlformats.org/officeDocument/2006/relationships/image" Target="../media/image142.png"/><Relationship Id="rId17" Type="http://schemas.openxmlformats.org/officeDocument/2006/relationships/image" Target="../media/image143.png"/><Relationship Id="rId18" Type="http://schemas.openxmlformats.org/officeDocument/2006/relationships/image" Target="../media/image144.png"/><Relationship Id="rId1" Type="http://schemas.openxmlformats.org/officeDocument/2006/relationships/tags" Target="../tags/tag85.xml"/><Relationship Id="rId2" Type="http://schemas.openxmlformats.org/officeDocument/2006/relationships/tags" Target="../tags/tag86.xml"/><Relationship Id="rId3" Type="http://schemas.openxmlformats.org/officeDocument/2006/relationships/tags" Target="../tags/tag87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9.xml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9.png"/><Relationship Id="rId10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19.png"/><Relationship Id="rId14" Type="http://schemas.openxmlformats.org/officeDocument/2006/relationships/image" Target="NULL"/><Relationship Id="rId15" Type="http://schemas.openxmlformats.org/officeDocument/2006/relationships/image" Target="../media/image140.png"/><Relationship Id="rId16" Type="http://schemas.openxmlformats.org/officeDocument/2006/relationships/image" Target="../media/image141.png"/><Relationship Id="rId17" Type="http://schemas.openxmlformats.org/officeDocument/2006/relationships/image" Target="../media/image142.png"/><Relationship Id="rId18" Type="http://schemas.openxmlformats.org/officeDocument/2006/relationships/image" Target="../media/image143.png"/><Relationship Id="rId19" Type="http://schemas.openxmlformats.org/officeDocument/2006/relationships/image" Target="../media/image144.png"/><Relationship Id="rId1" Type="http://schemas.openxmlformats.org/officeDocument/2006/relationships/tags" Target="../tags/tag88.xml"/><Relationship Id="rId2" Type="http://schemas.openxmlformats.org/officeDocument/2006/relationships/tags" Target="../tags/tag89.xml"/><Relationship Id="rId3" Type="http://schemas.openxmlformats.org/officeDocument/2006/relationships/tags" Target="../tags/tag9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0.xml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9.png"/><Relationship Id="rId10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45.png"/><Relationship Id="rId1" Type="http://schemas.openxmlformats.org/officeDocument/2006/relationships/tags" Target="../tags/tag91.xml"/><Relationship Id="rId2" Type="http://schemas.openxmlformats.org/officeDocument/2006/relationships/tags" Target="../tags/tag92.xml"/><Relationship Id="rId3" Type="http://schemas.openxmlformats.org/officeDocument/2006/relationships/tags" Target="../tags/tag93.xml"/><Relationship Id="rId4" Type="http://schemas.openxmlformats.org/officeDocument/2006/relationships/tags" Target="../tags/tag9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1.xml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27E18DE-7E67-2B55-3A7E-890AA4A3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E97B27-55C2-FDFC-F3EE-4F824F1F6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fa-IR" sz="6000" dirty="0"/>
              <a:t>یادگیری تقویتی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fa-IR" sz="6000" dirty="0"/>
              <a:t> (</a:t>
            </a:r>
            <a:r>
              <a:rPr lang="en-US" sz="6000" dirty="0"/>
              <a:t>Reinforcement Learning</a:t>
            </a:r>
            <a:r>
              <a:rPr lang="fa-IR" sz="6000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501FD9C-9730-CEE7-C28C-BB83685EA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fa-IR" sz="2000" dirty="0"/>
              <a:t>فرایند تصمیم </a:t>
            </a:r>
            <a:r>
              <a:rPr lang="fa-IR" sz="2000" dirty="0" err="1"/>
              <a:t>مارکوف</a:t>
            </a:r>
            <a:r>
              <a:rPr lang="fa-IR" sz="2000" dirty="0"/>
              <a:t>  (</a:t>
            </a:r>
            <a:r>
              <a:rPr lang="en-US" sz="2000" dirty="0"/>
              <a:t>Markov Decision Processes</a:t>
            </a:r>
            <a:r>
              <a:rPr lang="fa-IR" sz="20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fa-IR" dirty="0" err="1"/>
              <a:t>الگوریتم</a:t>
            </a:r>
            <a:r>
              <a:rPr lang="fa-IR" dirty="0"/>
              <a:t> تکرار مقدار (</a:t>
            </a:r>
            <a:r>
              <a:rPr lang="en-US" dirty="0"/>
              <a:t>Value Iteration</a:t>
            </a:r>
            <a:r>
              <a:rPr lang="fa-IR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fa-IR" dirty="0" err="1"/>
              <a:t>الگوریتم</a:t>
            </a:r>
            <a:r>
              <a:rPr lang="fa-IR" dirty="0"/>
              <a:t> تکرار سیاست (</a:t>
            </a:r>
            <a:r>
              <a:rPr lang="en-US" dirty="0"/>
              <a:t>Policy Iteration</a:t>
            </a:r>
            <a:r>
              <a:rPr lang="fa-IR" dirty="0"/>
              <a:t>)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fa-IR" dirty="0"/>
              <a:t>یادگیری تقویتی (</a:t>
            </a:r>
            <a:r>
              <a:rPr lang="en-US" sz="2000" dirty="0"/>
              <a:t>Reinforcement Learning</a:t>
            </a:r>
            <a:r>
              <a:rPr lang="fa-IR" dirty="0"/>
              <a:t>)</a:t>
            </a:r>
          </a:p>
          <a:p>
            <a:endParaRPr lang="en-US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4BEB85-26A9-A17A-1964-36C8D27F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6018" y="0"/>
            <a:ext cx="10515600" cy="1325563"/>
          </a:xfrm>
        </p:spPr>
        <p:txBody>
          <a:bodyPr/>
          <a:lstStyle/>
          <a:p>
            <a:pPr rtl="1"/>
            <a:r>
              <a:rPr lang="fa-IR" dirty="0" err="1"/>
              <a:t>ویدئوی</a:t>
            </a:r>
            <a:r>
              <a:rPr lang="fa-IR" dirty="0"/>
              <a:t> معرفی محیط </a:t>
            </a:r>
            <a:r>
              <a:rPr lang="fa-IR" dirty="0" err="1"/>
              <a:t>گرید</a:t>
            </a:r>
            <a:r>
              <a:rPr lang="fa-IR" dirty="0"/>
              <a:t> </a:t>
            </a:r>
            <a:r>
              <a:rPr lang="fa-IR" dirty="0" err="1"/>
              <a:t>به‌صورت</a:t>
            </a:r>
            <a:r>
              <a:rPr lang="fa-IR" dirty="0"/>
              <a:t> دستی</a:t>
            </a:r>
          </a:p>
        </p:txBody>
      </p:sp>
      <p:pic>
        <p:nvPicPr>
          <p:cNvPr id="4" name="Gridworld Manual Intr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7656C30-3F9F-94F7-1F3D-D0D99D5E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7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ویژگی </a:t>
            </a:r>
            <a:r>
              <a:rPr lang="fa-IR" dirty="0" err="1"/>
              <a:t>مارکوف</a:t>
            </a:r>
            <a:r>
              <a:rPr lang="fa-IR" dirty="0"/>
              <a:t> در </a:t>
            </a:r>
            <a:r>
              <a:rPr lang="en-US" dirty="0"/>
              <a:t>MDP</a:t>
            </a:r>
            <a:r>
              <a:rPr lang="fa-IR" dirty="0"/>
              <a:t> یعنی چه؟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2822575" y="1888132"/>
            <a:ext cx="8610600" cy="4525963"/>
          </a:xfrm>
        </p:spPr>
        <p:txBody>
          <a:bodyPr>
            <a:normAutofit/>
          </a:bodyPr>
          <a:lstStyle/>
          <a:p>
            <a:r>
              <a:rPr lang="fa-IR" altLang="ja-JP" sz="2400" dirty="0">
                <a:ea typeface="ＭＳ Ｐゴシック" pitchFamily="34" charset="-128"/>
              </a:rPr>
              <a:t>فرایند «</a:t>
            </a:r>
            <a:r>
              <a:rPr lang="fa-IR" altLang="ja-JP" sz="2400" dirty="0" err="1">
                <a:ea typeface="ＭＳ Ｐゴシック" pitchFamily="34" charset="-128"/>
              </a:rPr>
              <a:t>مارکوف</a:t>
            </a:r>
            <a:r>
              <a:rPr lang="fa-IR" altLang="ja-JP" sz="2400" dirty="0">
                <a:ea typeface="ＭＳ Ｐゴシック" pitchFamily="34" charset="-128"/>
              </a:rPr>
              <a:t>» معمولا به این معنا است که با داشتن حالت فعلی، حالت بعدی و حالت قبلی از یکدیگر مستقل هستند.</a:t>
            </a:r>
            <a:endParaRPr lang="en-US" sz="1600" dirty="0">
              <a:ea typeface="ＭＳ Ｐゴシック" pitchFamily="34" charset="-128"/>
            </a:endParaRPr>
          </a:p>
          <a:p>
            <a:r>
              <a:rPr lang="fa-IR" sz="2400" dirty="0">
                <a:ea typeface="ＭＳ Ｐゴシック" pitchFamily="34" charset="-128"/>
              </a:rPr>
              <a:t>در </a:t>
            </a:r>
            <a:r>
              <a:rPr lang="fa-IR" sz="2400" dirty="0" err="1">
                <a:ea typeface="ＭＳ Ｐゴシック" pitchFamily="34" charset="-128"/>
              </a:rPr>
              <a:t>فرایندهای</a:t>
            </a:r>
            <a:r>
              <a:rPr lang="fa-IR" sz="2400" dirty="0">
                <a:ea typeface="ＭＳ Ｐゴシック" pitchFamily="34" charset="-128"/>
              </a:rPr>
              <a:t> تصمیم </a:t>
            </a:r>
            <a:r>
              <a:rPr lang="fa-IR" sz="2400" dirty="0" err="1">
                <a:ea typeface="ＭＳ Ｐゴシック" pitchFamily="34" charset="-128"/>
              </a:rPr>
              <a:t>مارکوف</a:t>
            </a:r>
            <a:r>
              <a:rPr lang="fa-IR" sz="2400" dirty="0">
                <a:ea typeface="ＭＳ Ｐゴシック" pitchFamily="34" charset="-128"/>
              </a:rPr>
              <a:t>، منظور از «</a:t>
            </a:r>
            <a:r>
              <a:rPr lang="fa-IR" sz="2400" dirty="0" err="1">
                <a:ea typeface="ＭＳ Ｐゴシック" pitchFamily="34" charset="-128"/>
              </a:rPr>
              <a:t>مارکوف</a:t>
            </a:r>
            <a:r>
              <a:rPr lang="fa-IR" sz="2400" dirty="0">
                <a:ea typeface="ＭＳ Ｐゴシック" pitchFamily="34" charset="-128"/>
              </a:rPr>
              <a:t>» این است که </a:t>
            </a:r>
            <a:r>
              <a:rPr lang="fa-IR" sz="2400" dirty="0" err="1">
                <a:ea typeface="ＭＳ Ｐゴシック" pitchFamily="34" charset="-128"/>
              </a:rPr>
              <a:t>نتیجه‌ی</a:t>
            </a:r>
            <a:r>
              <a:rPr lang="fa-IR" sz="2400" dirty="0">
                <a:ea typeface="ＭＳ Ｐゴシック" pitchFamily="34" charset="-128"/>
              </a:rPr>
              <a:t> هر عمل تنها به حالت فعلی بستگی دارد.</a:t>
            </a:r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fa-IR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fa-IR" sz="2400" dirty="0">
                <a:ea typeface="ＭＳ Ｐゴシック" pitchFamily="34" charset="-128"/>
              </a:rPr>
              <a:t> شبیه به </a:t>
            </a:r>
            <a:r>
              <a:rPr lang="fa-IR" sz="2400" dirty="0" err="1">
                <a:ea typeface="ＭＳ Ｐゴシック" pitchFamily="34" charset="-128"/>
              </a:rPr>
              <a:t>مسئله‌ی</a:t>
            </a:r>
            <a:r>
              <a:rPr lang="fa-IR" sz="2400" dirty="0">
                <a:ea typeface="ＭＳ Ｐゴシック" pitchFamily="34" charset="-128"/>
              </a:rPr>
              <a:t> جستجو ، که در آن تابع جانشین فقط به وضعیت فعلی بستگی دارد، نه به مسیر </a:t>
            </a:r>
            <a:r>
              <a:rPr lang="fa-IR" sz="2400" dirty="0" err="1">
                <a:ea typeface="ＭＳ Ｐゴシック" pitchFamily="34" charset="-128"/>
              </a:rPr>
              <a:t>طی‌شده</a:t>
            </a:r>
            <a:r>
              <a:rPr lang="fa-IR" sz="2400" dirty="0">
                <a:ea typeface="ＭＳ Ｐゴシック" pitchFamily="34" charset="-128"/>
              </a:rPr>
              <a:t> تا آن وضعیت (یا همان تاریخچه).</a:t>
            </a: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8120" y="1264444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63585" y="4317774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0613" y="3824288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30613" y="458901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0520" y="4151114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BFEC936-5894-D015-6A2E-A82643C5D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>
                <a:ea typeface="ＭＳ Ｐゴシック" pitchFamily="34" charset="-128"/>
              </a:rPr>
              <a:t>سیاست‌ها</a:t>
            </a:r>
            <a:r>
              <a:rPr lang="fa-IR" dirty="0">
                <a:ea typeface="ＭＳ Ｐゴシック" pitchFamily="34" charset="-128"/>
              </a:rPr>
              <a:t> (</a:t>
            </a:r>
            <a:r>
              <a:rPr lang="en-US" dirty="0">
                <a:ea typeface="ＭＳ Ｐゴシック" pitchFamily="34" charset="-128"/>
              </a:rPr>
              <a:t>Policies</a:t>
            </a:r>
            <a:r>
              <a:rPr lang="fa-IR" dirty="0">
                <a:ea typeface="ＭＳ Ｐゴシック" pitchFamily="34" charset="-128"/>
              </a:rPr>
              <a:t>)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5389756" y="1592341"/>
            <a:ext cx="6400800" cy="4525963"/>
          </a:xfrm>
        </p:spPr>
        <p:txBody>
          <a:bodyPr>
            <a:normAutofit lnSpcReduction="10000"/>
          </a:bodyPr>
          <a:lstStyle/>
          <a:p>
            <a:r>
              <a:rPr lang="fa-IR" sz="2400" dirty="0">
                <a:ea typeface="ＭＳ Ｐゴシック" pitchFamily="34" charset="-128"/>
              </a:rPr>
              <a:t>در مسائل جستجوی تک عاملی قطعی، ما به دنبال یک </a:t>
            </a:r>
            <a:r>
              <a:rPr lang="fa-IR" sz="2400" dirty="0">
                <a:solidFill>
                  <a:srgbClr val="C00000"/>
                </a:solidFill>
                <a:ea typeface="ＭＳ Ｐゴシック" pitchFamily="34" charset="-128"/>
              </a:rPr>
              <a:t>برنامه‌</a:t>
            </a:r>
            <a:r>
              <a:rPr lang="fa-IR" sz="2400" dirty="0">
                <a:ea typeface="ＭＳ Ｐゴシック" pitchFamily="34" charset="-128"/>
              </a:rPr>
              <a:t> بهینه بودیم. (یک دنباله از عملیات از حالت شروع به حالت هدف)</a:t>
            </a:r>
          </a:p>
          <a:p>
            <a:endParaRPr lang="fa-IR" sz="2400" dirty="0">
              <a:ea typeface="ＭＳ Ｐゴシック" pitchFamily="34" charset="-128"/>
            </a:endParaRP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fa-IR" sz="2400" dirty="0">
                <a:ea typeface="ＭＳ Ｐゴシック" pitchFamily="34" charset="-128"/>
              </a:rPr>
              <a:t>در مسائل </a:t>
            </a:r>
            <a:r>
              <a:rPr lang="en-US" sz="2400" dirty="0">
                <a:ea typeface="ＭＳ Ｐゴシック" pitchFamily="34" charset="-128"/>
              </a:rPr>
              <a:t>MDP </a:t>
            </a:r>
            <a:r>
              <a:rPr lang="fa-IR" sz="2400" dirty="0">
                <a:ea typeface="ＭＳ Ｐゴシック" pitchFamily="34" charset="-128"/>
              </a:rPr>
              <a:t> به دنبال یک </a:t>
            </a:r>
            <a:r>
              <a:rPr lang="fa-IR" sz="2400" dirty="0">
                <a:solidFill>
                  <a:srgbClr val="C00000"/>
                </a:solidFill>
                <a:ea typeface="ＭＳ Ｐゴシック" pitchFamily="34" charset="-128"/>
              </a:rPr>
              <a:t>سیاست</a:t>
            </a:r>
            <a:r>
              <a:rPr lang="fa-IR" sz="2400" dirty="0">
                <a:ea typeface="ＭＳ Ｐゴシック" pitchFamily="34" charset="-128"/>
              </a:rPr>
              <a:t> بهینه هستیم: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	</a:t>
            </a:r>
            <a:r>
              <a:rPr lang="fa-IR" sz="2400" dirty="0">
                <a:solidFill>
                  <a:srgbClr val="CC0000"/>
                </a:solidFill>
                <a:ea typeface="ＭＳ Ｐゴシック" pitchFamily="34" charset="-128"/>
              </a:rPr>
              <a:t>                                                                   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fa-IR" sz="2000" dirty="0">
                <a:ea typeface="ＭＳ Ｐゴシック" pitchFamily="34" charset="-128"/>
                <a:sym typeface="Symbol" pitchFamily="18" charset="2"/>
              </a:rPr>
              <a:t>سیاست </a:t>
            </a:r>
            <a:r>
              <a:rPr lang="en-US" sz="2000" dirty="0">
                <a:ea typeface="ＭＳ Ｐゴシック" pitchFamily="34" charset="-128"/>
                <a:sym typeface="Symbol" pitchFamily="18" charset="2"/>
              </a:rPr>
              <a:t>  </a:t>
            </a:r>
            <a:r>
              <a:rPr lang="fa-IR" sz="2000" dirty="0">
                <a:ea typeface="ＭＳ Ｐゴシック" pitchFamily="34" charset="-128"/>
                <a:sym typeface="Symbol" pitchFamily="18" charset="2"/>
              </a:rPr>
              <a:t>تعیین </a:t>
            </a:r>
            <a:r>
              <a:rPr lang="fa-IR" sz="2000" dirty="0" err="1">
                <a:ea typeface="ＭＳ Ｐゴシック" pitchFamily="34" charset="-128"/>
                <a:sym typeface="Symbol" pitchFamily="18" charset="2"/>
              </a:rPr>
              <a:t>کننده‌ی</a:t>
            </a:r>
            <a:r>
              <a:rPr lang="fa-IR" sz="2000" dirty="0">
                <a:ea typeface="ＭＳ Ｐゴシック" pitchFamily="34" charset="-128"/>
                <a:sym typeface="Symbol" pitchFamily="18" charset="2"/>
              </a:rPr>
              <a:t> اینست که در هر حالت چه عملی انجام شود.</a:t>
            </a:r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fa-IR" sz="2000" dirty="0">
                <a:ea typeface="ＭＳ Ｐゴシック" pitchFamily="34" charset="-128"/>
                <a:sym typeface="Symbol" pitchFamily="18" charset="2"/>
              </a:rPr>
              <a:t>سیاستی بهینه است که در صورت دنبال کردن، سودمندی مورد انتظار را </a:t>
            </a:r>
            <a:r>
              <a:rPr lang="fa-IR" sz="2000" dirty="0" err="1">
                <a:ea typeface="ＭＳ Ｐゴシック" pitchFamily="34" charset="-128"/>
                <a:sym typeface="Symbol" pitchFamily="18" charset="2"/>
              </a:rPr>
              <a:t>بیشینه</a:t>
            </a:r>
            <a:r>
              <a:rPr lang="fa-IR" sz="2000" dirty="0">
                <a:ea typeface="ＭＳ Ｐゴシック" pitchFamily="34" charset="-128"/>
                <a:sym typeface="Symbol" pitchFamily="18" charset="2"/>
              </a:rPr>
              <a:t> سازد. </a:t>
            </a:r>
          </a:p>
          <a:p>
            <a:pPr lvl="1"/>
            <a:r>
              <a:rPr lang="fa-IR" sz="2000" dirty="0">
                <a:ea typeface="ＭＳ Ｐゴシック" pitchFamily="34" charset="-128"/>
                <a:sym typeface="Symbol" pitchFamily="18" charset="2"/>
              </a:rPr>
              <a:t>یک سیاست صریح، بیانگر یک عامل واکنشی (=مقایسه عمل فعلی با </a:t>
            </a:r>
            <a:r>
              <a:rPr lang="fa-IR" sz="2000" dirty="0" err="1">
                <a:ea typeface="ＭＳ Ｐゴシック" pitchFamily="34" charset="-128"/>
                <a:sym typeface="Symbol" pitchFamily="18" charset="2"/>
              </a:rPr>
              <a:t>لیستی</a:t>
            </a:r>
            <a:r>
              <a:rPr lang="fa-IR" sz="2000" dirty="0">
                <a:ea typeface="ＭＳ Ｐゴシック" pitchFamily="34" charset="-128"/>
                <a:sym typeface="Symbol" pitchFamily="18" charset="2"/>
              </a:rPr>
              <a:t> از قوانین </a:t>
            </a:r>
            <a:r>
              <a:rPr lang="fa-IR" sz="2000" dirty="0" err="1">
                <a:ea typeface="ＭＳ Ｐゴシック" pitchFamily="34" charset="-128"/>
                <a:sym typeface="Symbol" pitchFamily="18" charset="2"/>
              </a:rPr>
              <a:t>ازپیش</a:t>
            </a:r>
            <a:r>
              <a:rPr lang="fa-IR" sz="2000" dirty="0">
                <a:ea typeface="ＭＳ Ｐゴシック" pitchFamily="34" charset="-128"/>
                <a:sym typeface="Symbol" pitchFamily="18" charset="2"/>
              </a:rPr>
              <a:t> تعریف شده) است.</a:t>
            </a:r>
          </a:p>
          <a:p>
            <a:pPr lvl="1"/>
            <a:endParaRPr lang="fa-IR" sz="2000" dirty="0">
              <a:ea typeface="ＭＳ Ｐゴシック" pitchFamily="34" charset="-128"/>
              <a:sym typeface="Symbol" pitchFamily="18" charset="2"/>
            </a:endParaRPr>
          </a:p>
          <a:p>
            <a:endParaRPr lang="en-US" dirty="0">
              <a:ea typeface="ＭＳ Ｐゴシック" pitchFamily="34" charset="-128"/>
              <a:sym typeface="Symbol" pitchFamily="18" charset="2"/>
            </a:endParaRP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-20444" y="8028701"/>
            <a:ext cx="5410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Palatino" pitchFamily="2" charset="77"/>
                <a:ea typeface="Palatino" pitchFamily="2" charset="77"/>
              </a:rPr>
              <a:t>Optimal policy when R(s, a, s</a:t>
            </a:r>
            <a:r>
              <a:rPr lang="en-US" altLang="ja-JP" sz="2400" dirty="0">
                <a:latin typeface="Palatino" pitchFamily="2" charset="77"/>
                <a:ea typeface="Palatino" pitchFamily="2" charset="77"/>
              </a:rPr>
              <a:t>’) = -0.03 for all non-terminals s</a:t>
            </a:r>
            <a:endParaRPr lang="en-US" sz="24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8B2FA1-5FDF-267F-92B3-0089941D4A39}"/>
              </a:ext>
            </a:extLst>
          </p:cNvPr>
          <p:cNvSpPr txBox="1"/>
          <p:nvPr/>
        </p:nvSpPr>
        <p:spPr>
          <a:xfrm>
            <a:off x="-10222" y="468823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fa-IR" dirty="0"/>
              <a:t>سیاست بهینه وقتی که تابع پاداش برای تمام </a:t>
            </a:r>
            <a:r>
              <a:rPr lang="fa-IR" dirty="0" err="1"/>
              <a:t>حالت‌های</a:t>
            </a:r>
            <a:r>
              <a:rPr lang="fa-IR" dirty="0"/>
              <a:t> </a:t>
            </a:r>
            <a:r>
              <a:rPr lang="fa-IR" dirty="0" err="1"/>
              <a:t>غیرپایانی</a:t>
            </a:r>
            <a:r>
              <a:rPr lang="fa-IR" dirty="0"/>
              <a:t> (</a:t>
            </a:r>
            <a:r>
              <a:rPr lang="en-US" dirty="0"/>
              <a:t>s</a:t>
            </a:r>
            <a:r>
              <a:rPr lang="fa-IR" dirty="0"/>
              <a:t>) </a:t>
            </a:r>
            <a:r>
              <a:rPr lang="en-US" sz="1800" dirty="0">
                <a:latin typeface="Palatino" pitchFamily="2" charset="77"/>
                <a:ea typeface="Palatino" pitchFamily="2" charset="77"/>
              </a:rPr>
              <a:t>R(s, a, s</a:t>
            </a:r>
            <a:r>
              <a:rPr lang="en-US" altLang="ja-JP" sz="1800" dirty="0">
                <a:latin typeface="Palatino" pitchFamily="2" charset="77"/>
                <a:ea typeface="Palatino" pitchFamily="2" charset="77"/>
              </a:rPr>
              <a:t>’) = -0.04 </a:t>
            </a:r>
            <a:r>
              <a:rPr lang="fa-IR" altLang="ja-JP" sz="1800" dirty="0">
                <a:latin typeface="Palatino" pitchFamily="2" charset="77"/>
                <a:ea typeface="Palatino" pitchFamily="2" charset="77"/>
              </a:rPr>
              <a:t> </a:t>
            </a:r>
            <a:r>
              <a:rPr lang="fa-IR" dirty="0"/>
              <a:t>باشد.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6506CA4-0203-737B-5F31-D2D86497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327299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717" y="1259118"/>
            <a:ext cx="5094135" cy="29782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6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>
                <a:ea typeface="ＭＳ Ｐゴシック" pitchFamily="34" charset="-128"/>
                <a:sym typeface="Symbol" pitchFamily="18" charset="2"/>
              </a:rPr>
              <a:t>سیاست‌های</a:t>
            </a:r>
            <a:r>
              <a:rPr lang="fa-IR" dirty="0">
                <a:ea typeface="ＭＳ Ｐゴシック" pitchFamily="34" charset="-128"/>
                <a:sym typeface="Symbol" pitchFamily="18" charset="2"/>
              </a:rPr>
              <a:t> بهینه</a:t>
            </a:r>
            <a:endParaRPr lang="en-US" dirty="0">
              <a:ea typeface="ＭＳ Ｐゴシック" pitchFamily="34" charset="-128"/>
              <a:sym typeface="Symbol" pitchFamily="18" charset="2"/>
            </a:endParaRP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105F623-B00C-D422-111E-B8EC5C2D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fa-IR" dirty="0" err="1"/>
              <a:t>مسابقه‌ی</a:t>
            </a:r>
            <a:r>
              <a:rPr lang="fa-IR" dirty="0"/>
              <a:t> اتومبیل رانی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681" y="1353401"/>
            <a:ext cx="9418638" cy="504739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A7FDA9A-79C5-68B8-4C2F-61C9D032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0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6769"/>
            <a:ext cx="10515600" cy="1325563"/>
          </a:xfrm>
        </p:spPr>
        <p:txBody>
          <a:bodyPr/>
          <a:lstStyle/>
          <a:p>
            <a:r>
              <a:rPr lang="fa-IR" dirty="0"/>
              <a:t>مثال: </a:t>
            </a:r>
            <a:r>
              <a:rPr lang="fa-IR" dirty="0" err="1"/>
              <a:t>مسابقه‌ی</a:t>
            </a:r>
            <a:r>
              <a:rPr lang="fa-IR" dirty="0"/>
              <a:t> اتومبیل رانی</a:t>
            </a:r>
            <a:endParaRPr lang="en-US" dirty="0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304" y="5245040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fa-IR" sz="2000" dirty="0">
                <a:ea typeface="Palatino" pitchFamily="2" charset="77"/>
              </a:rPr>
              <a:t>یک اتومبیل </a:t>
            </a:r>
            <a:r>
              <a:rPr lang="fa-IR" sz="2000" dirty="0" err="1">
                <a:ea typeface="Palatino" pitchFamily="2" charset="77"/>
              </a:rPr>
              <a:t>روباتی</a:t>
            </a:r>
            <a:r>
              <a:rPr lang="fa-IR" sz="2000" dirty="0">
                <a:ea typeface="Palatino" pitchFamily="2" charset="77"/>
              </a:rPr>
              <a:t> </a:t>
            </a:r>
            <a:r>
              <a:rPr lang="fa-IR" sz="2000" dirty="0" err="1">
                <a:ea typeface="Palatino" pitchFamily="2" charset="77"/>
              </a:rPr>
              <a:t>می‌خواهد</a:t>
            </a:r>
            <a:r>
              <a:rPr lang="fa-IR" sz="2000" dirty="0">
                <a:ea typeface="Palatino" pitchFamily="2" charset="77"/>
              </a:rPr>
              <a:t> یک مسیر طولانی را به سرعت بپیماید.</a:t>
            </a:r>
          </a:p>
          <a:p>
            <a:pPr>
              <a:buClrTx/>
            </a:pPr>
            <a:r>
              <a:rPr lang="fa-IR" sz="2000" dirty="0" err="1">
                <a:ea typeface="Palatino" pitchFamily="2" charset="77"/>
              </a:rPr>
              <a:t>حالت‌ها</a:t>
            </a:r>
            <a:r>
              <a:rPr lang="fa-IR" sz="2000" dirty="0">
                <a:ea typeface="Palatino" pitchFamily="2" charset="77"/>
              </a:rPr>
              <a:t>: </a:t>
            </a:r>
            <a:r>
              <a:rPr lang="fa-IR" sz="2000" dirty="0">
                <a:solidFill>
                  <a:srgbClr val="00B0F0"/>
                </a:solidFill>
                <a:ea typeface="Palatino" pitchFamily="2" charset="77"/>
              </a:rPr>
              <a:t>خنک</a:t>
            </a:r>
            <a:r>
              <a:rPr lang="fa-IR" sz="2000" dirty="0">
                <a:ea typeface="Palatino" pitchFamily="2" charset="77"/>
              </a:rPr>
              <a:t>، </a:t>
            </a:r>
            <a:r>
              <a:rPr lang="fa-IR" sz="2000" dirty="0">
                <a:solidFill>
                  <a:srgbClr val="7F2727"/>
                </a:solidFill>
                <a:ea typeface="Palatino" pitchFamily="2" charset="77"/>
              </a:rPr>
              <a:t>گرم و </a:t>
            </a:r>
            <a:r>
              <a:rPr lang="fa-IR" sz="2000" dirty="0">
                <a:ea typeface="Palatino" pitchFamily="2" charset="77"/>
              </a:rPr>
              <a:t>جوش</a:t>
            </a:r>
          </a:p>
          <a:p>
            <a:pPr>
              <a:buClrTx/>
            </a:pPr>
            <a:r>
              <a:rPr lang="fa-IR" sz="2000" dirty="0">
                <a:ea typeface="Palatino" pitchFamily="2" charset="77"/>
              </a:rPr>
              <a:t>اعمال: </a:t>
            </a:r>
            <a:r>
              <a:rPr lang="fa-IR" sz="2000" dirty="0">
                <a:solidFill>
                  <a:schemeClr val="accent2"/>
                </a:solidFill>
                <a:ea typeface="Palatino" pitchFamily="2" charset="77"/>
              </a:rPr>
              <a:t>آهسته</a:t>
            </a:r>
            <a:r>
              <a:rPr lang="fa-IR" sz="2000" dirty="0">
                <a:ea typeface="Palatino" pitchFamily="2" charset="77"/>
              </a:rPr>
              <a:t>، </a:t>
            </a:r>
            <a:r>
              <a:rPr lang="fa-IR" sz="2000" i="1" dirty="0">
                <a:solidFill>
                  <a:srgbClr val="C00000"/>
                </a:solidFill>
                <a:ea typeface="Palatino" pitchFamily="2" charset="77"/>
              </a:rPr>
              <a:t>سریع</a:t>
            </a:r>
          </a:p>
          <a:p>
            <a:pPr>
              <a:buClrTx/>
            </a:pPr>
            <a:r>
              <a:rPr lang="fa-IR" sz="2000" dirty="0">
                <a:ea typeface="Palatino" pitchFamily="2" charset="77"/>
              </a:rPr>
              <a:t>سریع رفتن پاداش را </a:t>
            </a:r>
            <a:r>
              <a:rPr lang="fa-IR" sz="1800" dirty="0">
                <a:solidFill>
                  <a:srgbClr val="00B050"/>
                </a:solidFill>
                <a:ea typeface="+mn-ea"/>
              </a:rPr>
              <a:t>دو برابر </a:t>
            </a:r>
            <a:r>
              <a:rPr lang="fa-IR" sz="2000" dirty="0" err="1">
                <a:ea typeface="Palatino" pitchFamily="2" charset="77"/>
              </a:rPr>
              <a:t>می‌کند</a:t>
            </a:r>
            <a:r>
              <a:rPr lang="fa-IR" sz="2000" dirty="0">
                <a:ea typeface="Palatino" pitchFamily="2" charset="77"/>
              </a:rPr>
              <a:t>.</a:t>
            </a:r>
          </a:p>
          <a:p>
            <a:endParaRPr lang="en-US" sz="2000" dirty="0">
              <a:ea typeface="Palatino" pitchFamily="2" charset="7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5822" y="3112532"/>
            <a:ext cx="2433764" cy="1600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9217" y="1893332"/>
            <a:ext cx="2660373" cy="167640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3008" y="2960132"/>
            <a:ext cx="2582192" cy="1828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299704" y="4503242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5904" y="3322022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8704" y="4617422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Overheated</a:t>
            </a:r>
          </a:p>
        </p:txBody>
      </p:sp>
      <p:cxnSp>
        <p:nvCxnSpPr>
          <p:cNvPr id="13" name="Curved Connector 12"/>
          <p:cNvCxnSpPr>
            <a:stCxn id="14338" idx="3"/>
            <a:endCxn id="8" idx="2"/>
          </p:cNvCxnSpPr>
          <p:nvPr/>
        </p:nvCxnSpPr>
        <p:spPr>
          <a:xfrm flipH="1">
            <a:off x="2442704" y="3912632"/>
            <a:ext cx="1219200" cy="990720"/>
          </a:xfrm>
          <a:prstGeom prst="curvedConnector4">
            <a:avLst>
              <a:gd name="adj1" fmla="val -18750"/>
              <a:gd name="adj2" fmla="val 153572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2"/>
          <p:cNvCxnSpPr>
            <a:stCxn id="14338" idx="3"/>
            <a:endCxn id="9" idx="2"/>
          </p:cNvCxnSpPr>
          <p:nvPr/>
        </p:nvCxnSpPr>
        <p:spPr>
          <a:xfrm flipV="1">
            <a:off x="3661904" y="3722132"/>
            <a:ext cx="2667000" cy="190500"/>
          </a:xfrm>
          <a:prstGeom prst="curvedConnector2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66704" y="395073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cxnSp>
        <p:nvCxnSpPr>
          <p:cNvPr id="19" name="Curved Connector 12"/>
          <p:cNvCxnSpPr>
            <a:stCxn id="6" idx="0"/>
          </p:cNvCxnSpPr>
          <p:nvPr/>
        </p:nvCxnSpPr>
        <p:spPr>
          <a:xfrm rot="16200000" flipH="1">
            <a:off x="7338554" y="1074182"/>
            <a:ext cx="1447800" cy="3086100"/>
          </a:xfrm>
          <a:prstGeom prst="curvedConnector4">
            <a:avLst>
              <a:gd name="adj1" fmla="val -15789"/>
              <a:gd name="adj2" fmla="val 105099"/>
            </a:avLst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86304" y="189333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</a:p>
        </p:txBody>
      </p:sp>
      <p:cxnSp>
        <p:nvCxnSpPr>
          <p:cNvPr id="23" name="Curved Connector 12"/>
          <p:cNvCxnSpPr>
            <a:stCxn id="14338" idx="1"/>
          </p:cNvCxnSpPr>
          <p:nvPr/>
        </p:nvCxnSpPr>
        <p:spPr>
          <a:xfrm rot="10800000" flipH="1" flipV="1">
            <a:off x="1223504" y="3912632"/>
            <a:ext cx="152400" cy="190500"/>
          </a:xfrm>
          <a:prstGeom prst="curvedConnector4">
            <a:avLst>
              <a:gd name="adj1" fmla="val -635217"/>
              <a:gd name="adj2" fmla="val 482610"/>
            </a:avLst>
          </a:prstGeom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12"/>
          <p:cNvCxnSpPr>
            <a:stCxn id="6" idx="1"/>
            <a:endCxn id="14338" idx="0"/>
          </p:cNvCxnSpPr>
          <p:nvPr/>
        </p:nvCxnSpPr>
        <p:spPr>
          <a:xfrm rot="10800000" flipV="1">
            <a:off x="2442704" y="2731532"/>
            <a:ext cx="2743200" cy="381000"/>
          </a:xfrm>
          <a:prstGeom prst="curvedConnector2">
            <a:avLst/>
          </a:prstGeom>
          <a:ln w="762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32904" y="349353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/>
                <a:cs typeface="Calibri"/>
              </a:rPr>
              <a:t>Slow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38104" y="2274332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  <a:latin typeface="Calibri"/>
                <a:cs typeface="Calibri"/>
              </a:rPr>
              <a:t>Slow</a:t>
            </a:r>
          </a:p>
        </p:txBody>
      </p:sp>
      <p:cxnSp>
        <p:nvCxnSpPr>
          <p:cNvPr id="60" name="Curved Connector 12"/>
          <p:cNvCxnSpPr/>
          <p:nvPr/>
        </p:nvCxnSpPr>
        <p:spPr>
          <a:xfrm rot="16200000" flipH="1" flipV="1">
            <a:off x="5204954" y="2560082"/>
            <a:ext cx="152400" cy="190500"/>
          </a:xfrm>
          <a:prstGeom prst="curvedConnector4">
            <a:avLst>
              <a:gd name="adj1" fmla="val -635217"/>
              <a:gd name="adj2" fmla="val 482610"/>
            </a:avLst>
          </a:prstGeom>
          <a:ln w="7620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814304" y="28077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0.5</a:t>
            </a:r>
            <a:r>
              <a:rPr lang="en-US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042904" y="1447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0.5</a:t>
            </a:r>
            <a:r>
              <a:rPr lang="en-US" dirty="0">
                <a:solidFill>
                  <a:schemeClr val="accent6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966704" y="449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0.5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109704" y="39507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0.5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0504" y="47889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1.0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453104" y="174093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1.0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81595" y="438389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+1 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396598" y="25981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+1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86070" y="19647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+1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137904" y="510552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+2 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68468" y="38173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+2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689322" y="287758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/>
                <a:cs typeface="Calibri"/>
              </a:rPr>
              <a:t>-10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752124D-9F59-E1FF-42FE-0887210D4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2522" y="6408657"/>
            <a:ext cx="2743200" cy="365125"/>
          </a:xfrm>
        </p:spPr>
        <p:txBody>
          <a:bodyPr/>
          <a:lstStyle/>
          <a:p>
            <a:fld id="{8C4B360F-5A13-DC41-A52C-F05D51B168B2}" type="slidenum">
              <a:rPr lang="en-US" smtClean="0"/>
              <a:t>15</a:t>
            </a:fld>
            <a:endParaRPr lang="en-US" dirty="0"/>
          </a:p>
        </p:txBody>
      </p:sp>
      <p:pic>
        <p:nvPicPr>
          <p:cNvPr id="16" name="Picture 15" descr="A black and red text on a white background&#10;&#10;Description automatically generated">
            <a:extLst>
              <a:ext uri="{FF2B5EF4-FFF2-40B4-BE49-F238E27FC236}">
                <a16:creationId xmlns="" xmlns:a16="http://schemas.microsoft.com/office/drawing/2014/main" id="{5CFBEE12-879A-78DC-52CF-5EDCA0774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6" y="16464"/>
            <a:ext cx="3052471" cy="1859184"/>
          </a:xfrm>
          <a:prstGeom prst="rect">
            <a:avLst/>
          </a:prstGeom>
          <a:ln>
            <a:solidFill>
              <a:srgbClr val="C80029"/>
            </a:solidFill>
          </a:ln>
        </p:spPr>
      </p:pic>
    </p:spTree>
    <p:extLst>
      <p:ext uri="{BB962C8B-B14F-4D97-AF65-F5344CB8AC3E}">
        <p14:creationId xmlns:p14="http://schemas.microsoft.com/office/powerpoint/2010/main" val="253899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8" grpId="0"/>
      <p:bldP spid="22" grpId="0"/>
      <p:bldP spid="38" grpId="0"/>
      <p:bldP spid="39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درخت جستجو در </a:t>
            </a:r>
            <a:r>
              <a:rPr lang="fa-IR" dirty="0" err="1"/>
              <a:t>مسابقه‌ی</a:t>
            </a:r>
            <a:r>
              <a:rPr lang="fa-IR" dirty="0"/>
              <a:t> اتومبیل رانی 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295400"/>
            <a:ext cx="928190" cy="61028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3124200"/>
            <a:ext cx="1014614" cy="639346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941332"/>
            <a:ext cx="984797" cy="697468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6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90478" y="220980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7457" y="1905685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841" y="1905685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3124200"/>
            <a:ext cx="928190" cy="610285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30099" y="2514600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2878" y="2514600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3123515"/>
            <a:ext cx="928190" cy="610285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299" y="251460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5029200"/>
            <a:ext cx="1014614" cy="639346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52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800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299" y="3733800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683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8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4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5027830"/>
            <a:ext cx="928190" cy="610285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920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762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925" y="3733800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5027830"/>
            <a:ext cx="928190" cy="610285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6162" y="441891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5029200"/>
            <a:ext cx="1014614" cy="639346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4840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30099" y="3734485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5029200"/>
            <a:ext cx="928190" cy="610285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9699" y="4418915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7240" y="4418915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5028515"/>
            <a:ext cx="1014614" cy="639346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2240" y="411343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2403" y="3763546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5028515"/>
            <a:ext cx="928190" cy="610285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7099" y="4418230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4640" y="4418230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9941" y="411411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1950" y="3763546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2341" y="4418915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0F12436-4451-C76D-E786-93900122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 descr="A diagram of a car and a slow car&#10;&#10;Description automatically generated with medium confidence">
            <a:extLst>
              <a:ext uri="{FF2B5EF4-FFF2-40B4-BE49-F238E27FC236}">
                <a16:creationId xmlns="" xmlns:a16="http://schemas.microsoft.com/office/drawing/2014/main" id="{2DA49604-9047-52F4-046F-1D04E7533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65" y="165585"/>
            <a:ext cx="2562258" cy="10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0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1463538" y="119062"/>
            <a:ext cx="10515600" cy="1325563"/>
          </a:xfrm>
        </p:spPr>
        <p:txBody>
          <a:bodyPr/>
          <a:lstStyle/>
          <a:p>
            <a:r>
              <a:rPr lang="fa-IR" dirty="0" err="1">
                <a:ea typeface="Palatino" pitchFamily="2" charset="77"/>
              </a:rPr>
              <a:t>درخت‌های</a:t>
            </a:r>
            <a:r>
              <a:rPr lang="fa-IR" dirty="0">
                <a:ea typeface="Palatino" pitchFamily="2" charset="77"/>
              </a:rPr>
              <a:t> جستجوی </a:t>
            </a:r>
            <a:r>
              <a:rPr lang="en-US" dirty="0">
                <a:ea typeface="Palatino" pitchFamily="2" charset="77"/>
              </a:rPr>
              <a:t>MDP</a:t>
            </a:r>
            <a:r>
              <a:rPr lang="fa-IR" dirty="0">
                <a:ea typeface="Palatino" pitchFamily="2" charset="77"/>
              </a:rPr>
              <a:t> در حالت کلی</a:t>
            </a:r>
            <a:endParaRPr lang="en-US" dirty="0">
              <a:ea typeface="Palatino" pitchFamily="2" charset="77"/>
            </a:endParaRP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7672388"/>
            <a:ext cx="11201400" cy="4525963"/>
          </a:xfrm>
        </p:spPr>
        <p:txBody>
          <a:bodyPr/>
          <a:lstStyle/>
          <a:p>
            <a:r>
              <a:rPr lang="en-US" sz="2400" dirty="0">
                <a:latin typeface="Palatino" pitchFamily="2" charset="77"/>
                <a:ea typeface="Palatino" pitchFamily="2" charset="77"/>
                <a:cs typeface="Calibri"/>
              </a:rPr>
              <a:t>Each MDP state projects an </a:t>
            </a:r>
            <a:r>
              <a:rPr lang="en-US" sz="2400" dirty="0" err="1">
                <a:latin typeface="Palatino" pitchFamily="2" charset="77"/>
                <a:ea typeface="Palatino" pitchFamily="2" charset="77"/>
                <a:cs typeface="Calibri"/>
              </a:rPr>
              <a:t>expectimax</a:t>
            </a:r>
            <a:r>
              <a:rPr lang="en-US" sz="2400" dirty="0">
                <a:latin typeface="Palatino" pitchFamily="2" charset="77"/>
                <a:ea typeface="Palatino" pitchFamily="2" charset="77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algn="ctr" defTabSz="914400" rtl="1" eaLnBrk="1" latinLnBrk="0" hangingPunct="1"/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Palatino" pitchFamily="2" charset="77"/>
                <a:ea typeface="Palatino" pitchFamily="2" charset="77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Palatino" pitchFamily="2" charset="77"/>
                <a:ea typeface="Palatino" pitchFamily="2" charset="77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Palatino" pitchFamily="2" charset="77"/>
                <a:ea typeface="Palatino" pitchFamily="2" charset="77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Palatino" pitchFamily="2" charset="77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Palatino" pitchFamily="2" charset="77"/>
                <a:ea typeface="Palatino" pitchFamily="2" charset="77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algn="r" defTabSz="914400" rtl="1" eaLnBrk="1" latinLnBrk="0" hangingPunct="1"/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s,a,s</a:t>
            </a:r>
            <a:r>
              <a:rPr lang="en-US" dirty="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s,a,s</a:t>
            </a:r>
            <a:r>
              <a:rPr lang="en-US" dirty="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) = P(s’|</a:t>
            </a:r>
            <a:r>
              <a:rPr lang="en-US" altLang="ja-JP" dirty="0" err="1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s,a,s</a:t>
            </a:r>
            <a:r>
              <a:rPr lang="en-US" dirty="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latin typeface="Palatino" pitchFamily="2" charset="77"/>
                <a:ea typeface="Palatino" pitchFamily="2" charset="77"/>
                <a:cs typeface="Calibri"/>
              </a:rPr>
              <a:t>s,a,s</a:t>
            </a:r>
            <a:r>
              <a:rPr lang="ja-JP" altLang="en-US">
                <a:latin typeface="Palatino" pitchFamily="2" charset="77"/>
                <a:cs typeface="Calibri"/>
              </a:rPr>
              <a:t>’</a:t>
            </a:r>
            <a:endParaRPr lang="en-US" dirty="0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algn="r" defTabSz="914400" rtl="1" eaLnBrk="1" latinLnBrk="0" hangingPunct="1"/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Palatino" pitchFamily="2" charset="77"/>
                <a:ea typeface="Palatino" pitchFamily="2" charset="77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Palatino" pitchFamily="2" charset="77"/>
                <a:ea typeface="Palatino" pitchFamily="2" charset="77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pPr marL="0" algn="r" defTabSz="914400" rtl="1" eaLnBrk="1" latinLnBrk="0" hangingPunct="1"/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1981" y="2557770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  <p:sp>
        <p:nvSpPr>
          <p:cNvPr id="3" name="Text Box 32">
            <a:extLst>
              <a:ext uri="{FF2B5EF4-FFF2-40B4-BE49-F238E27FC236}">
                <a16:creationId xmlns="" xmlns:a16="http://schemas.microsoft.com/office/drawing/2014/main" id="{7C563D96-89E7-A040-6519-5A255858E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254" y="3549134"/>
            <a:ext cx="1905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Palatino" pitchFamily="2" charset="77"/>
                <a:ea typeface="Palatino" pitchFamily="2" charset="77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Palatino" pitchFamily="2" charset="77"/>
                <a:ea typeface="Palatino" pitchFamily="2" charset="77"/>
                <a:cs typeface="Calibri"/>
              </a:rPr>
              <a:t>q-state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DC33633-9725-AFB8-79EA-4EF39AC0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animBg="1"/>
      <p:bldP spid="35844" grpId="0" animBg="1"/>
      <p:bldP spid="35846" grpId="0" animBg="1"/>
      <p:bldP spid="35848" grpId="0"/>
      <p:bldP spid="35849" grpId="0"/>
      <p:bldP spid="35850" grpId="0"/>
      <p:bldP spid="35851" grpId="0"/>
      <p:bldP spid="35853" grpId="0" animBg="1"/>
      <p:bldP spid="35854" grpId="0"/>
      <p:bldP spid="35855" grpId="0"/>
      <p:bldP spid="35856" grpId="0" animBg="1"/>
      <p:bldP spid="35857" grpId="0"/>
      <p:bldP spid="35858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سودمندی (</a:t>
            </a:r>
            <a:r>
              <a:rPr lang="en-US" dirty="0"/>
              <a:t>Utility</a:t>
            </a:r>
            <a:r>
              <a:rPr lang="fa-IR" dirty="0"/>
              <a:t>) یک دنباله از عملیات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15C42E4-01E5-9088-DFB7-08068FABA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7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سودمندی یک دنباله از عملیات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عامل باید کدام دنباله از </a:t>
            </a:r>
            <a:r>
              <a:rPr lang="fa-IR" dirty="0" err="1"/>
              <a:t>پاداش‌ها</a:t>
            </a:r>
            <a:r>
              <a:rPr lang="fa-IR" dirty="0"/>
              <a:t> را ترجیح دهد؟</a:t>
            </a:r>
            <a:endParaRPr lang="en-US" dirty="0"/>
          </a:p>
          <a:p>
            <a:endParaRPr lang="en-US" sz="2800" dirty="0"/>
          </a:p>
          <a:p>
            <a:r>
              <a:rPr lang="fa-IR" dirty="0"/>
              <a:t>کمتر یا بیشتر؟</a:t>
            </a:r>
            <a:endParaRPr lang="en-US" sz="2800" dirty="0"/>
          </a:p>
          <a:p>
            <a:endParaRPr lang="en-US" sz="2800" dirty="0"/>
          </a:p>
          <a:p>
            <a:r>
              <a:rPr lang="fa-IR" sz="2800" dirty="0"/>
              <a:t>حالا یا بعدا؟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65" y="3542083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737665" y="2875722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1718" y="2875722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08060" y="2875722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7665" y="3739684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91718" y="3739684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8060" y="3739684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5CC79D9-6575-AF36-4FF5-88AB6807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EA68A07-1007-5DE5-5604-884BF2EA6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AA7AFD-BAD4-6D46-B792-B3E6910DA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436" y="320675"/>
            <a:ext cx="10515600" cy="1325563"/>
          </a:xfrm>
        </p:spPr>
        <p:txBody>
          <a:bodyPr/>
          <a:lstStyle/>
          <a:p>
            <a:pPr marL="457200" lvl="1" rtl="1"/>
            <a:r>
              <a:rPr lang="fa-IR" sz="4400" dirty="0">
                <a:latin typeface="IRNazanin" panose="02000506000000020002" pitchFamily="2" charset="-78"/>
                <a:cs typeface="IRNazanin" panose="02000506000000020002" pitchFamily="2" charset="-78"/>
              </a:rPr>
              <a:t>یادگیری تقویتی (</a:t>
            </a:r>
            <a:r>
              <a:rPr lang="en-US" sz="4400" dirty="0">
                <a:latin typeface="IRNazanin" panose="02000506000000020002" pitchFamily="2" charset="-78"/>
                <a:cs typeface="IRNazanin" panose="02000506000000020002" pitchFamily="2" charset="-78"/>
              </a:rPr>
              <a:t>Reinforcement Learning</a:t>
            </a:r>
            <a:r>
              <a:rPr lang="fa-IR" sz="4400" dirty="0">
                <a:latin typeface="IRNazanin" panose="02000506000000020002" pitchFamily="2" charset="-78"/>
                <a:cs typeface="IRNazanin" panose="02000506000000020002" pitchFamily="2" charset="-78"/>
              </a:rPr>
              <a:t>)</a:t>
            </a:r>
            <a:endParaRPr lang="en-US" sz="4400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503B81-19EB-132D-A490-A9E55774B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a-IR" dirty="0"/>
              <a:t>عامل</a:t>
            </a:r>
            <a:r>
              <a:rPr lang="en-US" dirty="0"/>
              <a:t> </a:t>
            </a:r>
            <a:r>
              <a:rPr lang="fa-IR" dirty="0"/>
              <a:t>با تعامل با محیط، از طریق آزمون و خطا و دریافت پاداش یا جریمه، یاد </a:t>
            </a:r>
            <a:r>
              <a:rPr lang="fa-IR" dirty="0" err="1"/>
              <a:t>می‌گیرد</a:t>
            </a:r>
            <a:r>
              <a:rPr lang="fa-IR" dirty="0"/>
              <a:t> که چگونه </a:t>
            </a:r>
            <a:r>
              <a:rPr lang="fa-IR" dirty="0" err="1"/>
              <a:t>دنباله‌ای</a:t>
            </a:r>
            <a:r>
              <a:rPr lang="fa-IR" dirty="0"/>
              <a:t> از اعمال را انجام دهد تا بیشترین پاداش را در </a:t>
            </a:r>
            <a:r>
              <a:rPr lang="fa-IR" dirty="0" err="1"/>
              <a:t>بلندمدت</a:t>
            </a:r>
            <a:r>
              <a:rPr lang="fa-IR" dirty="0"/>
              <a:t> بگیرد</a:t>
            </a:r>
          </a:p>
          <a:p>
            <a:pPr>
              <a:lnSpc>
                <a:spcPct val="120000"/>
              </a:lnSpc>
            </a:pPr>
            <a:endParaRPr lang="fa-IR" b="0" i="0" dirty="0">
              <a:solidFill>
                <a:srgbClr val="262626"/>
              </a:solidFill>
              <a:effectLst/>
              <a:latin typeface="IranSans"/>
            </a:endParaRPr>
          </a:p>
          <a:p>
            <a:pPr>
              <a:lnSpc>
                <a:spcPct val="120000"/>
              </a:lnSpc>
            </a:pPr>
            <a:endParaRPr lang="fa-IR" dirty="0">
              <a:solidFill>
                <a:srgbClr val="262626"/>
              </a:solidFill>
              <a:latin typeface="IranSans"/>
            </a:endParaRPr>
          </a:p>
          <a:p>
            <a:pPr marL="0" indent="0">
              <a:lnSpc>
                <a:spcPct val="120000"/>
              </a:lnSpc>
              <a:buNone/>
            </a:pPr>
            <a:endParaRPr lang="fa-IR" b="0" i="0" dirty="0">
              <a:solidFill>
                <a:srgbClr val="262626"/>
              </a:solidFill>
              <a:effectLst/>
              <a:latin typeface="IranSans"/>
            </a:endParaRPr>
          </a:p>
          <a:p>
            <a:pPr>
              <a:lnSpc>
                <a:spcPct val="120000"/>
              </a:lnSpc>
            </a:pPr>
            <a:r>
              <a:rPr lang="fa-IR" dirty="0"/>
              <a:t>هدف: انجام کارهایی با برای </a:t>
            </a:r>
            <a:r>
              <a:rPr lang="fa-IR" dirty="0" err="1"/>
              <a:t>بیشینه‌سازی</a:t>
            </a:r>
            <a:r>
              <a:rPr lang="fa-IR" dirty="0"/>
              <a:t> پاداش کلی </a:t>
            </a:r>
          </a:p>
          <a:p>
            <a:pPr>
              <a:lnSpc>
                <a:spcPct val="120000"/>
              </a:lnSpc>
            </a:pPr>
            <a:endParaRPr lang="fa-IR" dirty="0"/>
          </a:p>
          <a:p>
            <a:pPr rtl="1">
              <a:lnSpc>
                <a:spcPct val="120000"/>
              </a:lnSpc>
            </a:pPr>
            <a:endParaRPr lang="fa-IR" dirty="0"/>
          </a:p>
          <a:p>
            <a:pPr rtl="1">
              <a:lnSpc>
                <a:spcPct val="120000"/>
              </a:lnSpc>
            </a:pPr>
            <a:endParaRPr lang="fa-IR" dirty="0"/>
          </a:p>
          <a:p>
            <a:pPr>
              <a:lnSpc>
                <a:spcPct val="120000"/>
              </a:lnSpc>
            </a:pPr>
            <a:endParaRPr lang="fa-IR" dirty="0">
              <a:solidFill>
                <a:srgbClr val="262626"/>
              </a:solidFill>
              <a:latin typeface="IranSans"/>
            </a:endParaRPr>
          </a:p>
          <a:p>
            <a:pPr marL="0" indent="0">
              <a:lnSpc>
                <a:spcPct val="120000"/>
              </a:lnSpc>
              <a:buNone/>
            </a:pPr>
            <a:endParaRPr lang="fa-IR" b="1" i="0" dirty="0">
              <a:solidFill>
                <a:srgbClr val="009690"/>
              </a:solidFill>
              <a:effectLst/>
              <a:latin typeface="IRANSan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1D354AB-4B61-D491-D9DC-9CF497B42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diagram of a state and reward action&#10;&#10;Description automatically generated">
            <a:extLst>
              <a:ext uri="{FF2B5EF4-FFF2-40B4-BE49-F238E27FC236}">
                <a16:creationId xmlns="" xmlns:a16="http://schemas.microsoft.com/office/drawing/2014/main" id="{DC6AAD96-31D5-0581-33C9-6437C5D47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89" y="2894613"/>
            <a:ext cx="4289761" cy="257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2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183356"/>
            <a:ext cx="10515600" cy="1325563"/>
          </a:xfrm>
        </p:spPr>
        <p:txBody>
          <a:bodyPr/>
          <a:lstStyle/>
          <a:p>
            <a:r>
              <a:rPr lang="fa-IR" dirty="0"/>
              <a:t>کاهش </a:t>
            </a:r>
            <a:r>
              <a:rPr lang="fa-IR" dirty="0" err="1"/>
              <a:t>پاداش‌ها</a:t>
            </a:r>
            <a:r>
              <a:rPr lang="fa-IR" dirty="0"/>
              <a:t> (</a:t>
            </a:r>
            <a:r>
              <a:rPr lang="en-US" dirty="0"/>
              <a:t>discounting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643" y="1607331"/>
            <a:ext cx="11252200" cy="4729164"/>
          </a:xfrm>
        </p:spPr>
        <p:txBody>
          <a:bodyPr/>
          <a:lstStyle/>
          <a:p>
            <a:r>
              <a:rPr lang="fa-IR" dirty="0"/>
              <a:t>منطقی است که عامل بخواهد  مجموع </a:t>
            </a:r>
            <a:r>
              <a:rPr lang="fa-IR" dirty="0" err="1"/>
              <a:t>پاداش‌ها</a:t>
            </a:r>
            <a:r>
              <a:rPr lang="fa-IR" dirty="0"/>
              <a:t> رو </a:t>
            </a:r>
            <a:r>
              <a:rPr lang="fa-IR" dirty="0" err="1"/>
              <a:t>بیشینه</a:t>
            </a:r>
            <a:r>
              <a:rPr lang="fa-IR" dirty="0"/>
              <a:t> کند.</a:t>
            </a:r>
          </a:p>
          <a:p>
            <a:r>
              <a:rPr lang="fa-IR" dirty="0" err="1"/>
              <a:t>همین‌طور</a:t>
            </a:r>
            <a:r>
              <a:rPr lang="fa-IR" dirty="0"/>
              <a:t> منطقی است که </a:t>
            </a:r>
            <a:r>
              <a:rPr lang="fa-IR" dirty="0" err="1"/>
              <a:t>پاداش‌های</a:t>
            </a:r>
            <a:r>
              <a:rPr lang="fa-IR" dirty="0"/>
              <a:t> الان رو به </a:t>
            </a:r>
            <a:r>
              <a:rPr lang="fa-IR" dirty="0" err="1"/>
              <a:t>پاداش‌های</a:t>
            </a:r>
            <a:r>
              <a:rPr lang="fa-IR" dirty="0"/>
              <a:t> آینده ترجیح دهد.</a:t>
            </a:r>
          </a:p>
          <a:p>
            <a:r>
              <a:rPr lang="fa-IR" dirty="0"/>
              <a:t>یکی از </a:t>
            </a:r>
            <a:r>
              <a:rPr lang="fa-IR" dirty="0" err="1"/>
              <a:t>راه‌حل‌ها</a:t>
            </a:r>
            <a:r>
              <a:rPr lang="fa-IR" dirty="0"/>
              <a:t> این است که ارزش </a:t>
            </a:r>
            <a:r>
              <a:rPr lang="fa-IR" dirty="0" err="1"/>
              <a:t>پاداش‌ها</a:t>
            </a:r>
            <a:r>
              <a:rPr lang="fa-IR" dirty="0"/>
              <a:t> با گذشت زمان </a:t>
            </a:r>
            <a:r>
              <a:rPr lang="fa-IR" dirty="0" err="1"/>
              <a:t>به‌صورت</a:t>
            </a:r>
            <a:r>
              <a:rPr lang="fa-IR" dirty="0"/>
              <a:t> نمایی کاهش پیدا کند.</a:t>
            </a:r>
            <a:endParaRPr lang="en-US" sz="2800" dirty="0"/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6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latin typeface="Calibri" pitchFamily="34" charset="0"/>
              </a:rPr>
              <a:t>ارزش کنونی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latin typeface="Calibri" pitchFamily="34" charset="0"/>
              </a:rPr>
              <a:t>ارزش پس از یک مرحله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latin typeface="Calibri" pitchFamily="34" charset="0"/>
              </a:rPr>
              <a:t>ارزش پس از دو مرحله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7AB8AB5-DCDC-9853-2B97-781EC9D7B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FA00E3F-FD71-377B-AF66-7E2B259605C7}"/>
              </a:ext>
            </a:extLst>
          </p:cNvPr>
          <p:cNvSpPr txBox="1"/>
          <p:nvPr/>
        </p:nvSpPr>
        <p:spPr>
          <a:xfrm>
            <a:off x="8425114" y="6396061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 typeface="Wingdings" pitchFamily="2" charset="2"/>
              <a:buChar char="ü"/>
            </a:pPr>
            <a:r>
              <a:rPr lang="fa-IR" dirty="0"/>
              <a:t>ضریب کاهش = </a:t>
            </a:r>
            <a:r>
              <a:rPr lang="en-US" sz="1800" dirty="0">
                <a:solidFill>
                  <a:srgbClr val="0070C0"/>
                </a:solidFill>
                <a:sym typeface="Symbol" charset="0"/>
              </a:rPr>
              <a:t> </a:t>
            </a:r>
            <a:r>
              <a:rPr lang="en-US" sz="1800" dirty="0">
                <a:sym typeface="Symbol" charset="0"/>
              </a:rPr>
              <a:t></a:t>
            </a:r>
            <a:r>
              <a:rPr lang="fa-IR" sz="1800" dirty="0">
                <a:solidFill>
                  <a:srgbClr val="0070C0"/>
                </a:solidFill>
                <a:sym typeface="Symbol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1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کاهش </a:t>
            </a:r>
            <a:r>
              <a:rPr lang="fa-IR" dirty="0" err="1"/>
              <a:t>پاداش‌ها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6217976" y="1415312"/>
            <a:ext cx="4860870" cy="5486400"/>
          </a:xfrm>
        </p:spPr>
        <p:txBody>
          <a:bodyPr/>
          <a:lstStyle/>
          <a:p>
            <a:r>
              <a:rPr lang="fa-IR" sz="2400" dirty="0">
                <a:ea typeface="ＭＳ Ｐゴシック" pitchFamily="34" charset="-128"/>
              </a:rPr>
              <a:t>چگونگی کاهش </a:t>
            </a:r>
            <a:r>
              <a:rPr lang="fa-IR" sz="2400" dirty="0" err="1">
                <a:ea typeface="ＭＳ Ｐゴシック" pitchFamily="34" charset="-128"/>
              </a:rPr>
              <a:t>پاداش‌ها</a:t>
            </a:r>
            <a:endParaRPr lang="fa-IR" sz="2400" dirty="0">
              <a:ea typeface="ＭＳ Ｐゴシック" pitchFamily="34" charset="-128"/>
            </a:endParaRPr>
          </a:p>
          <a:p>
            <a:pPr lvl="1"/>
            <a:r>
              <a:rPr lang="fa-IR" sz="1800" dirty="0"/>
              <a:t>هر بار که یک سطح </a:t>
            </a:r>
            <a:r>
              <a:rPr lang="fa-IR" sz="1800" dirty="0" err="1"/>
              <a:t>پایین‌تر</a:t>
            </a:r>
            <a:r>
              <a:rPr lang="fa-IR" sz="1800" dirty="0"/>
              <a:t> </a:t>
            </a:r>
            <a:r>
              <a:rPr lang="fa-IR" sz="1800" dirty="0" err="1"/>
              <a:t>می‌رویم</a:t>
            </a:r>
            <a:r>
              <a:rPr lang="fa-IR" sz="1800" dirty="0"/>
              <a:t> (یعنی یک گام جلوتر در زمان)، </a:t>
            </a:r>
            <a:r>
              <a:rPr lang="fa-IR" sz="1800" dirty="0" err="1"/>
              <a:t>یک‌بار</a:t>
            </a:r>
            <a:r>
              <a:rPr lang="fa-IR" sz="1800" dirty="0"/>
              <a:t> ضریب کاهش را در پاداش ضرب </a:t>
            </a:r>
            <a:r>
              <a:rPr lang="fa-IR" sz="1800" dirty="0" err="1"/>
              <a:t>می‌کنیم</a:t>
            </a:r>
            <a:r>
              <a:rPr lang="fa-IR" sz="1800" dirty="0"/>
              <a:t>. 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fa-IR" sz="2400" dirty="0">
                <a:ea typeface="ＭＳ Ｐゴシック" pitchFamily="34" charset="-128"/>
              </a:rPr>
              <a:t>چرا باید مقدار پاداش را کاهش دهیم؟</a:t>
            </a:r>
          </a:p>
          <a:p>
            <a:pPr lvl="1"/>
            <a:r>
              <a:rPr lang="fa-IR" sz="1800" dirty="0"/>
              <a:t>چون گرفتن پاداش در حال حاضر بهتر از گرفتن همان پاداش در آینده است.</a:t>
            </a:r>
          </a:p>
          <a:p>
            <a:pPr lvl="1"/>
            <a:r>
              <a:rPr lang="fa-IR" sz="1800" dirty="0"/>
              <a:t>همچنین </a:t>
            </a:r>
            <a:r>
              <a:rPr lang="fa-IR" sz="1800" dirty="0" err="1"/>
              <a:t>می‌توان</a:t>
            </a:r>
            <a:r>
              <a:rPr lang="fa-IR" sz="1800" dirty="0"/>
              <a:t> </a:t>
            </a:r>
            <a:r>
              <a:rPr lang="fa-IR" sz="1800" dirty="0" err="1"/>
              <a:t>این‌طور</a:t>
            </a:r>
            <a:r>
              <a:rPr lang="fa-IR" sz="1800" dirty="0"/>
              <a:t> نگاه کرد که در هر گام، با احتمال </a:t>
            </a:r>
            <a:r>
              <a:rPr lang="en-US" sz="1800" dirty="0">
                <a:solidFill>
                  <a:srgbClr val="0070C0"/>
                </a:solidFill>
                <a:sym typeface="Symbol" charset="0"/>
              </a:rPr>
              <a:t></a:t>
            </a:r>
            <a:r>
              <a:rPr lang="fa-IR" sz="1800" dirty="0">
                <a:solidFill>
                  <a:srgbClr val="0070C0"/>
                </a:solidFill>
                <a:sym typeface="Symbol" charset="0"/>
              </a:rPr>
              <a:t>-۱</a:t>
            </a:r>
            <a:r>
              <a:rPr lang="en-US" sz="1800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fa-IR" sz="1800" dirty="0"/>
              <a:t>ممکن است فرآیند تمام شود.</a:t>
            </a:r>
          </a:p>
          <a:p>
            <a:pPr lvl="1"/>
            <a:r>
              <a:rPr lang="fa-IR" sz="1800" dirty="0"/>
              <a:t>کاهش مقدار پاداش به </a:t>
            </a:r>
            <a:r>
              <a:rPr lang="fa-IR" sz="1800" dirty="0" err="1"/>
              <a:t>همگرایی</a:t>
            </a:r>
            <a:r>
              <a:rPr lang="fa-IR" sz="1800" dirty="0"/>
              <a:t> </a:t>
            </a:r>
            <a:r>
              <a:rPr lang="fa-IR" sz="1800" dirty="0" err="1"/>
              <a:t>الگوریتم‌ها</a:t>
            </a:r>
            <a:r>
              <a:rPr lang="fa-IR" sz="1800" dirty="0"/>
              <a:t> کمک </a:t>
            </a:r>
            <a:r>
              <a:rPr lang="fa-IR" sz="1800" dirty="0" err="1"/>
              <a:t>می‌کند</a:t>
            </a:r>
            <a:endParaRPr lang="en-US" sz="1800" dirty="0"/>
          </a:p>
          <a:p>
            <a:pPr marL="457200" lvl="1" indent="0">
              <a:buNone/>
            </a:pPr>
            <a:r>
              <a:rPr lang="fa-IR" sz="1800" dirty="0"/>
              <a:t> </a:t>
            </a:r>
            <a:endParaRPr lang="en-US" sz="1800" dirty="0">
              <a:ea typeface="ＭＳ Ｐゴシック" pitchFamily="34" charset="-128"/>
              <a:sym typeface="Symbol" pitchFamily="18" charset="2"/>
            </a:endParaRPr>
          </a:p>
          <a:p>
            <a:r>
              <a:rPr lang="fa-IR" sz="2400" dirty="0">
                <a:ea typeface="ＭＳ Ｐゴシック" pitchFamily="34" charset="-128"/>
                <a:sym typeface="Symbol" pitchFamily="18" charset="2"/>
              </a:rPr>
              <a:t>مثال: ضریب کاهش پاداش= 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0.5</a:t>
            </a:r>
            <a:r>
              <a:rPr lang="fa-IR" sz="2400" dirty="0">
                <a:ea typeface="ＭＳ Ｐゴシック" pitchFamily="34" charset="-128"/>
                <a:sym typeface="Symbol" pitchFamily="18" charset="2"/>
              </a:rPr>
              <a:t> 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U([</a:t>
            </a:r>
            <a:r>
              <a:rPr lang="en-US" sz="1800" dirty="0">
                <a:solidFill>
                  <a:srgbClr val="C80029"/>
                </a:solidFill>
                <a:ea typeface="ＭＳ Ｐゴシック" pitchFamily="34" charset="-128"/>
                <a:sym typeface="Symbol" pitchFamily="18" charset="2"/>
              </a:rPr>
              <a:t>1,2,3</a:t>
            </a:r>
            <a:r>
              <a:rPr lang="en-US" sz="1800" dirty="0">
                <a:ea typeface="ＭＳ Ｐゴシック" pitchFamily="34" charset="-128"/>
                <a:sym typeface="Symbol" pitchFamily="18" charset="2"/>
              </a:rPr>
              <a:t>]) = 1*</a:t>
            </a:r>
            <a:r>
              <a:rPr lang="en-US" sz="1800" dirty="0">
                <a:solidFill>
                  <a:srgbClr val="C80029"/>
                </a:solidFill>
                <a:ea typeface="ＭＳ Ｐゴシック" pitchFamily="34" charset="-128"/>
                <a:sym typeface="Symbol" pitchFamily="18" charset="2"/>
              </a:rPr>
              <a:t>1</a:t>
            </a:r>
            <a:r>
              <a:rPr lang="en-US" sz="1800" dirty="0">
                <a:ea typeface="ＭＳ Ｐゴシック" pitchFamily="34" charset="-128"/>
                <a:sym typeface="Symbol" pitchFamily="18" charset="2"/>
              </a:rPr>
              <a:t> + 0.5*</a:t>
            </a:r>
            <a:r>
              <a:rPr lang="en-US" sz="1800" dirty="0">
                <a:solidFill>
                  <a:srgbClr val="C80029"/>
                </a:solidFill>
                <a:ea typeface="ＭＳ Ｐゴシック" pitchFamily="34" charset="-128"/>
                <a:sym typeface="Symbol" pitchFamily="18" charset="2"/>
              </a:rPr>
              <a:t>2</a:t>
            </a:r>
            <a:r>
              <a:rPr lang="en-US" sz="1800" dirty="0">
                <a:ea typeface="ＭＳ Ｐゴシック" pitchFamily="34" charset="-128"/>
                <a:sym typeface="Symbol" pitchFamily="18" charset="2"/>
              </a:rPr>
              <a:t> + 0.25*</a:t>
            </a:r>
            <a:r>
              <a:rPr lang="en-US" sz="1800" dirty="0">
                <a:solidFill>
                  <a:srgbClr val="C80029"/>
                </a:solidFill>
                <a:ea typeface="ＭＳ Ｐゴシック" pitchFamily="34" charset="-128"/>
                <a:sym typeface="Symbol" pitchFamily="18" charset="2"/>
              </a:rPr>
              <a:t>3</a:t>
            </a:r>
          </a:p>
          <a:p>
            <a:pPr lvl="1"/>
            <a:r>
              <a:rPr lang="en-US" sz="18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3198813" y="1449421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2667000" y="3583021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2667000" y="2059021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2667000" y="5107021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057400" y="2390511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032299" y="3934587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950972" y="5302881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10" cstate="print"/>
          <a:srcRect l="73764" t="76543" r="1569"/>
          <a:stretch>
            <a:fillRect/>
          </a:stretch>
        </p:blipFill>
        <p:spPr bwMode="auto">
          <a:xfrm>
            <a:off x="381000" y="5259421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754221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10" cstate="print"/>
          <a:srcRect l="73764" t="38272" r="1569" b="35802"/>
          <a:stretch>
            <a:fillRect/>
          </a:stretch>
        </p:blipFill>
        <p:spPr bwMode="auto">
          <a:xfrm>
            <a:off x="457200" y="3506821"/>
            <a:ext cx="1566128" cy="109738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CC20560-2720-2984-DE6E-3A8EC103D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10" descr="txp_fig">
            <a:extLst>
              <a:ext uri="{FF2B5EF4-FFF2-40B4-BE49-F238E27FC236}">
                <a16:creationId xmlns="" xmlns:a16="http://schemas.microsoft.com/office/drawing/2014/main" id="{0E62CE10-9BE4-7999-45F6-4C9C35DF273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50061" y="6492875"/>
            <a:ext cx="4299858" cy="262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622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کوئیز</a:t>
            </a:r>
            <a:r>
              <a:rPr lang="fa-IR" dirty="0"/>
              <a:t>: کاهش </a:t>
            </a:r>
            <a:r>
              <a:rPr lang="fa-IR" dirty="0" err="1"/>
              <a:t>پاداش‌ها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4172" y="1523042"/>
            <a:ext cx="8719627" cy="4729164"/>
          </a:xfrm>
        </p:spPr>
        <p:txBody>
          <a:bodyPr>
            <a:normAutofit/>
          </a:bodyPr>
          <a:lstStyle/>
          <a:p>
            <a:r>
              <a:rPr lang="fa-IR" sz="2800" dirty="0" err="1"/>
              <a:t>داده‌ه</a:t>
            </a:r>
            <a:r>
              <a:rPr lang="fa-IR" dirty="0" err="1"/>
              <a:t>ای</a:t>
            </a:r>
            <a:r>
              <a:rPr lang="fa-IR" sz="2800" dirty="0"/>
              <a:t> مسئله:</a:t>
            </a:r>
            <a:endParaRPr lang="en-US" sz="2400" dirty="0"/>
          </a:p>
          <a:p>
            <a:pPr lvl="1"/>
            <a:r>
              <a:rPr lang="fa-IR" sz="2400" dirty="0"/>
              <a:t>اعمال: شرق، غرب و خروج (فقط در </a:t>
            </a:r>
            <a:r>
              <a:rPr lang="fa-IR" sz="2400" dirty="0" err="1"/>
              <a:t>حالت‌های</a:t>
            </a:r>
            <a:r>
              <a:rPr lang="fa-IR" sz="2400" dirty="0"/>
              <a:t> </a:t>
            </a:r>
            <a:r>
              <a:rPr lang="en-US" sz="2400" dirty="0"/>
              <a:t> a</a:t>
            </a:r>
            <a:r>
              <a:rPr lang="fa-IR" sz="2400" dirty="0"/>
              <a:t>و</a:t>
            </a:r>
            <a:r>
              <a:rPr lang="fa-IR" dirty="0"/>
              <a:t> </a:t>
            </a:r>
            <a:r>
              <a:rPr lang="en-US" sz="2400" dirty="0"/>
              <a:t>e</a:t>
            </a:r>
            <a:r>
              <a:rPr lang="fa-IR" sz="2400" dirty="0"/>
              <a:t> قابل انجام است)</a:t>
            </a:r>
          </a:p>
          <a:p>
            <a:pPr lvl="1"/>
            <a:r>
              <a:rPr lang="fa-IR" dirty="0"/>
              <a:t>با انجام یک عمل قطعا به حالت مشخصی </a:t>
            </a:r>
            <a:r>
              <a:rPr lang="fa-IR" dirty="0" err="1"/>
              <a:t>می‌رویم</a:t>
            </a:r>
            <a:r>
              <a:rPr lang="fa-IR" dirty="0"/>
              <a:t> (</a:t>
            </a:r>
            <a:r>
              <a:rPr lang="en-US" sz="2400" dirty="0"/>
              <a:t>Transitions deterministic</a:t>
            </a:r>
            <a:r>
              <a:rPr lang="fa-IR" dirty="0"/>
              <a:t>)</a:t>
            </a: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fa-IR" sz="2400" dirty="0"/>
              <a:t>کوئیز۱:</a:t>
            </a:r>
            <a:r>
              <a:rPr lang="en-US" sz="2400" dirty="0"/>
              <a:t> </a:t>
            </a:r>
            <a:r>
              <a:rPr lang="fa-IR" sz="2400" dirty="0"/>
              <a:t>برای </a:t>
            </a:r>
            <a:r>
              <a:rPr lang="en-US" sz="2400" dirty="0"/>
              <a:t> </a:t>
            </a:r>
            <a:r>
              <a:rPr lang="en-US" sz="2400" dirty="0">
                <a:sym typeface="Symbol" charset="0"/>
              </a:rPr>
              <a:t></a:t>
            </a:r>
            <a:r>
              <a:rPr lang="en-US" sz="2400" dirty="0"/>
              <a:t> = 1, </a:t>
            </a:r>
            <a:r>
              <a:rPr lang="fa-IR" sz="2400" dirty="0"/>
              <a:t>سیاست بهینه چیست؟</a:t>
            </a:r>
          </a:p>
          <a:p>
            <a:pPr>
              <a:buFont typeface="Wingdings" pitchFamily="2" charset="2"/>
              <a:buChar char="Ø"/>
            </a:pPr>
            <a:endParaRPr lang="fa-IR" sz="2400" dirty="0"/>
          </a:p>
          <a:p>
            <a:pPr>
              <a:buFont typeface="Wingdings" pitchFamily="2" charset="2"/>
              <a:buChar char="Ø"/>
            </a:pPr>
            <a:r>
              <a:rPr lang="fa-IR" sz="2400" dirty="0"/>
              <a:t>کوئیز۲:</a:t>
            </a:r>
            <a:r>
              <a:rPr lang="en-US" sz="2400" dirty="0"/>
              <a:t> </a:t>
            </a:r>
            <a:r>
              <a:rPr lang="fa-IR" sz="2400" dirty="0"/>
              <a:t>برای </a:t>
            </a:r>
            <a:r>
              <a:rPr lang="en-US" sz="2400" dirty="0"/>
              <a:t> </a:t>
            </a:r>
            <a:r>
              <a:rPr lang="en-US" sz="2400" dirty="0">
                <a:sym typeface="Symbol" charset="0"/>
              </a:rPr>
              <a:t></a:t>
            </a:r>
            <a:r>
              <a:rPr lang="en-US" sz="2400" dirty="0"/>
              <a:t> = 0.1, </a:t>
            </a:r>
            <a:r>
              <a:rPr lang="fa-IR" sz="2400" dirty="0"/>
              <a:t>سیاست بهینه چیست؟</a:t>
            </a:r>
          </a:p>
          <a:p>
            <a:pPr>
              <a:buFont typeface="Wingdings" pitchFamily="2" charset="2"/>
              <a:buChar char="Ø"/>
            </a:pP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fa-IR" sz="2400" dirty="0" err="1"/>
              <a:t>کوئیز</a:t>
            </a:r>
            <a:r>
              <a:rPr lang="fa-IR" sz="2400" dirty="0"/>
              <a:t> ۳: در حالت</a:t>
            </a:r>
            <a:r>
              <a:rPr lang="en-US" sz="2400" dirty="0"/>
              <a:t>d</a:t>
            </a:r>
            <a:r>
              <a:rPr lang="fa-IR" sz="2400" dirty="0"/>
              <a:t>، </a:t>
            </a:r>
            <a:r>
              <a:rPr lang="en-US" sz="2400" dirty="0">
                <a:sym typeface="Symbol" charset="0"/>
              </a:rPr>
              <a:t> </a:t>
            </a:r>
            <a:r>
              <a:rPr lang="fa-IR" sz="2400" dirty="0">
                <a:sym typeface="Symbol" charset="0"/>
              </a:rPr>
              <a:t> چه مقداری باشد تا به سمت شرق یا غرب حرکت شود سودمندی یکسان باشد؟</a:t>
            </a:r>
          </a:p>
          <a:p>
            <a:endParaRPr lang="fa-IR" b="1" dirty="0"/>
          </a:p>
          <a:p>
            <a:endParaRPr lang="en-US" sz="28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864" y="1121953"/>
            <a:ext cx="3521743" cy="1144878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013446" y="3446348"/>
            <a:ext cx="3223079" cy="671993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13446" y="4454004"/>
            <a:ext cx="3223079" cy="671993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851646" y="3610416"/>
            <a:ext cx="37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/>
                <a:cs typeface="Calibri"/>
              </a:rPr>
              <a:t>&lt;-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61246" y="3610416"/>
            <a:ext cx="37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/>
                <a:cs typeface="Calibri"/>
              </a:rPr>
              <a:t>&lt;-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47046" y="3598748"/>
            <a:ext cx="37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/>
                <a:cs typeface="Calibri"/>
              </a:rPr>
              <a:t>&lt;-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51646" y="4618072"/>
            <a:ext cx="37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/>
                <a:cs typeface="Calibri"/>
              </a:rPr>
              <a:t>&lt;-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61246" y="4606404"/>
            <a:ext cx="37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/>
                <a:cs typeface="Calibri"/>
              </a:rPr>
              <a:t>&lt;-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70846" y="4618072"/>
            <a:ext cx="373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alibri"/>
                <a:cs typeface="Calibri"/>
              </a:rPr>
              <a:t>-&gt;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6410" y="616761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sym typeface="Symbol" charset="0"/>
              </a:rPr>
              <a:t>1=10 </a:t>
            </a:r>
            <a:r>
              <a:rPr lang="en-US" baseline="30000" dirty="0">
                <a:solidFill>
                  <a:srgbClr val="0070C0"/>
                </a:solidFill>
                <a:sym typeface="Symbol" charset="0"/>
              </a:rPr>
              <a:t>2</a:t>
            </a:r>
            <a:endParaRPr lang="en-US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DF98DFDB-9965-D391-6757-B73DB3303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A square root of a mathematical equation&#10;&#10;Description automatically generated">
            <a:extLst>
              <a:ext uri="{FF2B5EF4-FFF2-40B4-BE49-F238E27FC236}">
                <a16:creationId xmlns="" xmlns:a16="http://schemas.microsoft.com/office/drawing/2014/main" id="{2EE02897-F0FB-D1D6-45EA-55B81E4F0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410" y="5959056"/>
            <a:ext cx="1779931" cy="811649"/>
          </a:xfrm>
          <a:prstGeom prst="rect">
            <a:avLst/>
          </a:prstGeom>
          <a:solidFill>
            <a:srgbClr val="0070C0"/>
          </a:solidFill>
          <a:ln>
            <a:solidFill>
              <a:schemeClr val="accent5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3DAA32E3-C5F3-9E89-B4F2-0C531A2204C6}"/>
              </a:ext>
            </a:extLst>
          </p:cNvPr>
          <p:cNvCxnSpPr>
            <a:cxnSpLocks/>
          </p:cNvCxnSpPr>
          <p:nvPr/>
        </p:nvCxnSpPr>
        <p:spPr>
          <a:xfrm>
            <a:off x="4012785" y="6380377"/>
            <a:ext cx="422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214902"/>
            <a:ext cx="10515600" cy="1325563"/>
          </a:xfrm>
        </p:spPr>
        <p:txBody>
          <a:bodyPr/>
          <a:lstStyle/>
          <a:p>
            <a:r>
              <a:rPr lang="fa-IR" dirty="0">
                <a:ea typeface="ＭＳ Ｐゴシック" pitchFamily="34" charset="-128"/>
              </a:rPr>
              <a:t>سودمندی </a:t>
            </a:r>
            <a:r>
              <a:rPr lang="fa-IR" dirty="0" err="1">
                <a:ea typeface="ＭＳ Ｐゴシック" pitchFamily="34" charset="-128"/>
              </a:rPr>
              <a:t>نامتناهی</a:t>
            </a:r>
            <a:r>
              <a:rPr lang="fa-IR" dirty="0">
                <a:ea typeface="ＭＳ Ｐゴシック" pitchFamily="34" charset="-128"/>
              </a:rPr>
              <a:t>؟!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1725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r>
              <a:rPr lang="fa-IR" dirty="0"/>
              <a:t>مسئله: اگر بازی تا ابد ادامه پیدا کند، آیا پاداش </a:t>
            </a:r>
            <a:r>
              <a:rPr lang="fa-IR" dirty="0" err="1"/>
              <a:t>بی‌نهایت</a:t>
            </a:r>
            <a:r>
              <a:rPr lang="fa-IR" dirty="0"/>
              <a:t> دریافت خواهیم کرد؟</a:t>
            </a:r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fa-IR" sz="2800" dirty="0" err="1"/>
              <a:t>راه‌حل‌ها</a:t>
            </a:r>
            <a:r>
              <a:rPr lang="en-US" sz="2800" dirty="0"/>
              <a:t>: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fa-IR" dirty="0"/>
              <a:t>افق متناهی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fa-IR" sz="1800" dirty="0"/>
              <a:t>مشابه جستجوی عمقی محدود</a:t>
            </a:r>
          </a:p>
          <a:p>
            <a:pPr lvl="2">
              <a:buFont typeface="Arial" panose="020B0604020202020204" pitchFamily="34" charset="0"/>
              <a:buChar char="•"/>
              <a:defRPr/>
            </a:pPr>
            <a:r>
              <a:rPr lang="fa-IR" sz="1800" dirty="0"/>
              <a:t>عامل فقط برای تعداد مشخصی از مراحل (مثلاً 100 مرحله) </a:t>
            </a:r>
            <a:r>
              <a:rPr lang="fa-IR" sz="1800" dirty="0" err="1"/>
              <a:t>تصمیم‌گیری</a:t>
            </a:r>
            <a:r>
              <a:rPr lang="fa-IR" sz="1800" dirty="0"/>
              <a:t> </a:t>
            </a:r>
            <a:r>
              <a:rPr lang="fa-IR" sz="1800" dirty="0" err="1"/>
              <a:t>می‌کند</a:t>
            </a:r>
            <a:r>
              <a:rPr lang="fa-IR" sz="1800" dirty="0"/>
              <a:t>.</a:t>
            </a:r>
          </a:p>
          <a:p>
            <a:pPr lvl="7">
              <a:defRPr/>
            </a:pPr>
            <a:endParaRPr lang="fa-IR" sz="800" dirty="0">
              <a:sym typeface="Symbol" charset="0"/>
            </a:endParaRPr>
          </a:p>
          <a:p>
            <a:pPr lvl="7">
              <a:defRPr/>
            </a:pPr>
            <a:endParaRPr lang="en-US" sz="800" dirty="0">
              <a:sym typeface="Symbol" charset="0"/>
            </a:endParaRP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fa-IR" sz="2400" dirty="0">
                <a:sym typeface="Symbol" charset="0"/>
              </a:rPr>
              <a:t>استفاده از ضریب کاهش پاداش: </a:t>
            </a:r>
            <a:r>
              <a:rPr lang="en-US" sz="2400" dirty="0">
                <a:sym typeface="Symbol" charset="0"/>
              </a:rPr>
              <a:t> 0 &lt;  &lt; 1</a:t>
            </a:r>
          </a:p>
          <a:p>
            <a:pPr lvl="2"/>
            <a:r>
              <a:rPr lang="fa-IR" sz="1800" dirty="0">
                <a:sym typeface="Symbol" charset="0"/>
              </a:rPr>
              <a:t>ضریب </a:t>
            </a:r>
            <a:r>
              <a:rPr lang="en-US" sz="1800" dirty="0">
                <a:sym typeface="Symbol" charset="0"/>
              </a:rPr>
              <a:t> </a:t>
            </a:r>
            <a:r>
              <a:rPr lang="fa-IR" sz="1800" dirty="0">
                <a:sym typeface="Symbol" charset="0"/>
              </a:rPr>
              <a:t> کوچکتر = افق محدودتر =  </a:t>
            </a:r>
            <a:r>
              <a:rPr lang="fa-IR" sz="1800" dirty="0"/>
              <a:t> تمرکز بر </a:t>
            </a:r>
            <a:r>
              <a:rPr lang="fa-IR" sz="1800" dirty="0" err="1"/>
              <a:t>پاداش‌های</a:t>
            </a:r>
            <a:r>
              <a:rPr lang="fa-IR" sz="1800" dirty="0"/>
              <a:t> </a:t>
            </a:r>
            <a:r>
              <a:rPr lang="fa-IR" sz="1800" dirty="0" err="1"/>
              <a:t>نزدیک‌تر</a:t>
            </a:r>
            <a:endParaRPr lang="fa-IR" sz="1800" dirty="0"/>
          </a:p>
          <a:p>
            <a:pPr lvl="8">
              <a:buClr>
                <a:srgbClr val="000000"/>
              </a:buClr>
              <a:defRPr/>
            </a:pPr>
            <a:endParaRPr lang="fa-IR" sz="800" dirty="0">
              <a:solidFill>
                <a:srgbClr val="000000"/>
              </a:solidFill>
              <a:sym typeface="Symbol" charset="0"/>
            </a:endParaRPr>
          </a:p>
          <a:p>
            <a:pPr lvl="8">
              <a:buClr>
                <a:srgbClr val="000000"/>
              </a:buClr>
              <a:defRPr/>
            </a:pPr>
            <a:endParaRPr lang="fa-IR" sz="800" dirty="0">
              <a:solidFill>
                <a:srgbClr val="000000"/>
              </a:solidFill>
              <a:sym typeface="Symbol" charset="0"/>
            </a:endParaRPr>
          </a:p>
          <a:p>
            <a:pPr lvl="8">
              <a:buClr>
                <a:srgbClr val="000000"/>
              </a:buClr>
              <a:defRPr/>
            </a:pPr>
            <a:endParaRPr lang="fa-IR" sz="800" dirty="0">
              <a:solidFill>
                <a:srgbClr val="000000"/>
              </a:solidFill>
              <a:sym typeface="Symbol" charset="0"/>
            </a:endParaRPr>
          </a:p>
          <a:p>
            <a:pPr lvl="8">
              <a:buClr>
                <a:srgbClr val="000000"/>
              </a:buClr>
              <a:defRPr/>
            </a:pPr>
            <a:endParaRPr lang="fa-IR" sz="800" dirty="0">
              <a:solidFill>
                <a:srgbClr val="000000"/>
              </a:solidFill>
              <a:sym typeface="Symbol" charset="0"/>
            </a:endParaRPr>
          </a:p>
          <a:p>
            <a:pPr marL="3657600" lvl="8" indent="0">
              <a:buClr>
                <a:srgbClr val="000000"/>
              </a:buClr>
              <a:buNone/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fa-IR" dirty="0"/>
              <a:t>اطمینان حاصل </a:t>
            </a:r>
            <a:r>
              <a:rPr lang="fa-IR" dirty="0" err="1"/>
              <a:t>می‌کنیم</a:t>
            </a:r>
            <a:r>
              <a:rPr lang="fa-IR" dirty="0"/>
              <a:t> که تحت هر سیاستی، در نهایت به یک حالت پایانی</a:t>
            </a:r>
            <a:r>
              <a:rPr lang="en-US" dirty="0"/>
              <a:t> </a:t>
            </a:r>
            <a:r>
              <a:rPr lang="fa-IR" dirty="0"/>
              <a:t>خواهیم رسید.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a-IR" sz="1800" dirty="0"/>
              <a:t> مانند حالت «جوش» در </a:t>
            </a:r>
            <a:r>
              <a:rPr lang="fa-IR" sz="1800" dirty="0" err="1"/>
              <a:t>مسابقه‌ی</a:t>
            </a:r>
            <a:r>
              <a:rPr lang="fa-IR" sz="1800" dirty="0"/>
              <a:t> اتومبیل رانی</a:t>
            </a: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endParaRPr lang="en-US" altLang="ja-JP" sz="2400" dirty="0">
              <a:solidFill>
                <a:srgbClr val="000000"/>
              </a:solidFill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151022" y="4253737"/>
            <a:ext cx="4189566" cy="572779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120737"/>
            <a:ext cx="3107635" cy="144837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F362A36-2DD3-DAAC-42FE-A258FDAE1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582B5EED-AD7E-1DE0-689C-8B3BBEB18037}"/>
              </a:ext>
            </a:extLst>
          </p:cNvPr>
          <p:cNvGrpSpPr/>
          <p:nvPr/>
        </p:nvGrpSpPr>
        <p:grpSpPr>
          <a:xfrm>
            <a:off x="655808" y="4875651"/>
            <a:ext cx="3290027" cy="372563"/>
            <a:chOff x="655808" y="4875651"/>
            <a:chExt cx="3290027" cy="372563"/>
          </a:xfrm>
        </p:grpSpPr>
        <p:pic>
          <p:nvPicPr>
            <p:cNvPr id="5" name="Picture 4" descr="A black and white math symbols&#10;&#10;Description automatically generated with medium confidence">
              <a:extLst>
                <a:ext uri="{FF2B5EF4-FFF2-40B4-BE49-F238E27FC236}">
                  <a16:creationId xmlns="" xmlns:a16="http://schemas.microsoft.com/office/drawing/2014/main" id="{483AD1DE-EA76-EBA0-BBF9-887226319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0755" y="4875651"/>
              <a:ext cx="1735080" cy="37256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630FD0DB-9D2B-7307-CF8A-9997218F91E0}"/>
                </a:ext>
              </a:extLst>
            </p:cNvPr>
            <p:cNvSpPr txBox="1"/>
            <p:nvPr/>
          </p:nvSpPr>
          <p:spPr>
            <a:xfrm>
              <a:off x="655808" y="4917573"/>
              <a:ext cx="16097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fa-I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Nazanin" panose="02000506000000020002" pitchFamily="2" charset="-78"/>
                  <a:cs typeface="IRNazanin" panose="02000506000000020002" pitchFamily="2" charset="-78"/>
                </a:rPr>
                <a:t>: سری هندسی با قدر نسبت 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Nazanin" panose="02000506000000020002" pitchFamily="2" charset="-78"/>
                  <a:cs typeface="IRNazanin" panose="02000506000000020002" pitchFamily="2" charset="-78"/>
                  <a:sym typeface="Symbol" charset="0"/>
                </a:rPr>
                <a:t></a:t>
              </a:r>
              <a:r>
                <a:rPr lang="fa-IR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RNazanin" panose="02000506000000020002" pitchFamily="2" charset="-78"/>
                  <a:cs typeface="IRNazanin" panose="02000506000000020002" pitchFamily="2" charset="-78"/>
                </a:rPr>
                <a:t> 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IRNazanin" panose="02000506000000020002" pitchFamily="2" charset="-78"/>
                <a:cs typeface="IRNazanin" panose="02000506000000020002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763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ea typeface="ＭＳ Ｐゴシック" pitchFamily="34" charset="-128"/>
              </a:rPr>
              <a:t>مرور: فرایند تصمیم </a:t>
            </a:r>
            <a:r>
              <a:rPr lang="fa-IR" dirty="0" err="1">
                <a:ea typeface="ＭＳ Ｐゴシック" pitchFamily="34" charset="-128"/>
              </a:rPr>
              <a:t>مارکوف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-307866" y="1570228"/>
            <a:ext cx="11379200" cy="47291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a-IR" sz="2400" dirty="0">
                <a:ea typeface="ＭＳ Ｐゴシック" pitchFamily="34" charset="-128"/>
              </a:rPr>
              <a:t>یک </a:t>
            </a:r>
            <a:r>
              <a:rPr lang="en-US" sz="2400" dirty="0">
                <a:ea typeface="ＭＳ Ｐゴシック" pitchFamily="34" charset="-128"/>
              </a:rPr>
              <a:t>MDP</a:t>
            </a:r>
            <a:r>
              <a:rPr lang="fa-IR" sz="2400" dirty="0">
                <a:ea typeface="ＭＳ Ｐゴシック" pitchFamily="34" charset="-128"/>
              </a:rPr>
              <a:t> به صورت زیر تعریف </a:t>
            </a:r>
            <a:r>
              <a:rPr lang="fa-IR" sz="2400" dirty="0" err="1">
                <a:ea typeface="ＭＳ Ｐゴシック" pitchFamily="34" charset="-128"/>
              </a:rPr>
              <a:t>می‌شود</a:t>
            </a:r>
            <a:r>
              <a:rPr lang="fa-IR" sz="2400" dirty="0">
                <a:ea typeface="ＭＳ Ｐゴシック" pitchFamily="34" charset="-128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fa-IR" sz="2000" dirty="0">
                <a:ea typeface="ＭＳ Ｐゴシック" pitchFamily="34" charset="-128"/>
              </a:rPr>
              <a:t>یک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 مجموعه از </a:t>
            </a:r>
            <a:r>
              <a:rPr lang="fa-IR" sz="2000" dirty="0" err="1">
                <a:solidFill>
                  <a:srgbClr val="CC0000"/>
                </a:solidFill>
                <a:ea typeface="ＭＳ Ｐゴシック" pitchFamily="34" charset="-128"/>
              </a:rPr>
              <a:t>حالت‌ها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100000"/>
              </a:lnSpc>
            </a:pPr>
            <a:r>
              <a:rPr lang="fa-IR" sz="2000" dirty="0">
                <a:ea typeface="ＭＳ Ｐゴシック" pitchFamily="34" charset="-128"/>
              </a:rPr>
              <a:t>یک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 مجموعه از اعمال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A 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fa-IR" sz="2000" dirty="0">
                <a:ea typeface="ＭＳ Ｐゴシック" pitchFamily="34" charset="-128"/>
              </a:rPr>
              <a:t>یک 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تابع تغییر حالت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r>
              <a:rPr lang="fa-IR" altLang="ja-JP" sz="2000" dirty="0">
                <a:solidFill>
                  <a:srgbClr val="CC0000"/>
                </a:solidFill>
                <a:ea typeface="ＭＳ Ｐゴシック" pitchFamily="34" charset="-128"/>
              </a:rPr>
              <a:t> (</a:t>
            </a:r>
            <a:r>
              <a:rPr lang="fa-IR" altLang="ja-JP" sz="2000" dirty="0">
                <a:solidFill>
                  <a:srgbClr val="C00000"/>
                </a:solidFill>
                <a:ea typeface="ＭＳ Ｐゴシック" pitchFamily="34" charset="-128"/>
              </a:rPr>
              <a:t>یا </a:t>
            </a:r>
            <a:r>
              <a:rPr lang="en-US" sz="2000" dirty="0">
                <a:solidFill>
                  <a:srgbClr val="C00000"/>
                </a:solidFill>
                <a:ea typeface="ＭＳ Ｐゴシック" pitchFamily="34" charset="-128"/>
              </a:rPr>
              <a:t>P(s</a:t>
            </a:r>
            <a:r>
              <a:rPr lang="en-US" altLang="ja-JP" sz="2000" dirty="0">
                <a:solidFill>
                  <a:srgbClr val="C00000"/>
                </a:solidFill>
                <a:ea typeface="ＭＳ Ｐゴシック" pitchFamily="34" charset="-128"/>
              </a:rPr>
              <a:t>’| s, a)</a:t>
            </a:r>
            <a:r>
              <a:rPr lang="fa-IR" altLang="ja-JP" sz="2000" dirty="0">
                <a:solidFill>
                  <a:srgbClr val="C00000"/>
                </a:solidFill>
                <a:ea typeface="ＭＳ Ｐゴシック" pitchFamily="34" charset="-128"/>
              </a:rPr>
              <a:t>)</a:t>
            </a:r>
            <a:endParaRPr lang="en-US" altLang="ja-JP" sz="2000" dirty="0">
              <a:solidFill>
                <a:srgbClr val="C00000"/>
              </a:solidFill>
              <a:ea typeface="ＭＳ Ｐゴシック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fa-IR" sz="2000" dirty="0">
                <a:ea typeface="ＭＳ Ｐゴシック" pitchFamily="34" charset="-128"/>
              </a:rPr>
              <a:t>یک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 تابع پاداش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  <a:r>
              <a:rPr lang="fa-IR" altLang="ja-JP" sz="2000" dirty="0">
                <a:solidFill>
                  <a:srgbClr val="CC0000"/>
                </a:solidFill>
                <a:ea typeface="ＭＳ Ｐゴシック" pitchFamily="34" charset="-128"/>
              </a:rPr>
              <a:t> (و ضریب کاهش پاداش 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fa-IR" altLang="ja-JP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)</a:t>
            </a:r>
            <a:endParaRPr lang="fa-IR" altLang="ja-JP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fa-IR" sz="2000" dirty="0">
                <a:ea typeface="ＭＳ Ｐゴシック" pitchFamily="34" charset="-128"/>
              </a:rPr>
              <a:t>یک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 حالت شروع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  <a:r>
              <a:rPr lang="en-US" sz="2000" baseline="-25000" dirty="0">
                <a:solidFill>
                  <a:srgbClr val="CC0000"/>
                </a:solidFill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r>
              <a:rPr lang="fa-IR" sz="2400" dirty="0"/>
              <a:t>دو کمیت‌ مهم </a:t>
            </a:r>
            <a:r>
              <a:rPr lang="en-US" sz="2400" dirty="0"/>
              <a:t>MDP </a:t>
            </a:r>
            <a:r>
              <a:rPr lang="fa-IR" sz="2400" dirty="0"/>
              <a:t> تا اینجا:</a:t>
            </a:r>
          </a:p>
          <a:p>
            <a:pPr lvl="1"/>
            <a:r>
              <a:rPr lang="fa-IR" sz="2000" b="1" dirty="0"/>
              <a:t>سیاست (</a:t>
            </a:r>
            <a:r>
              <a:rPr lang="en-US" sz="2000" b="1" dirty="0"/>
              <a:t>Policy</a:t>
            </a:r>
            <a:r>
              <a:rPr lang="fa-IR" sz="2000" b="1" dirty="0"/>
              <a:t>): </a:t>
            </a:r>
            <a:r>
              <a:rPr lang="fa-IR" sz="2000" dirty="0"/>
              <a:t>انتخاب یک عمل برای هر حالت</a:t>
            </a:r>
            <a:endParaRPr lang="en-US" sz="2000" dirty="0"/>
          </a:p>
          <a:p>
            <a:pPr lvl="1"/>
            <a:r>
              <a:rPr lang="fa-IR" sz="2000" b="1" dirty="0"/>
              <a:t>سودمندی (</a:t>
            </a:r>
            <a:r>
              <a:rPr lang="en-US" sz="2000" b="1" dirty="0"/>
              <a:t>Utility</a:t>
            </a:r>
            <a:r>
              <a:rPr lang="fa-IR" sz="2000" b="1" dirty="0"/>
              <a:t>):</a:t>
            </a:r>
            <a:r>
              <a:rPr lang="fa-IR" sz="2000" dirty="0"/>
              <a:t> مجموع (کاهش یافته) </a:t>
            </a:r>
            <a:r>
              <a:rPr lang="fa-IR" sz="2000" dirty="0" err="1"/>
              <a:t>پاداش‌ها</a:t>
            </a:r>
            <a:endParaRPr lang="fa-IR" sz="2000" dirty="0"/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838200" y="2051707"/>
            <a:ext cx="3048000" cy="2754586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48B7990-8481-00E9-C173-A17FB0CA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 descr="A number of mathematical symbols&#10;&#10;Description automatically generated with medium confidence">
            <a:extLst>
              <a:ext uri="{FF2B5EF4-FFF2-40B4-BE49-F238E27FC236}">
                <a16:creationId xmlns="" xmlns:a16="http://schemas.microsoft.com/office/drawing/2014/main" id="{57C98DD6-AB84-5B01-EB54-CD17A2A7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7504495"/>
            <a:ext cx="1206500" cy="6604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C9615068-D207-4A91-36D6-7B8B9BEA3AA4}"/>
              </a:ext>
            </a:extLst>
          </p:cNvPr>
          <p:cNvCxnSpPr/>
          <p:nvPr/>
        </p:nvCxnSpPr>
        <p:spPr>
          <a:xfrm flipH="1">
            <a:off x="3444169" y="7753811"/>
            <a:ext cx="3389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mathematical equation with numbers and symbols&#10;&#10;Description automatically generated">
            <a:extLst>
              <a:ext uri="{FF2B5EF4-FFF2-40B4-BE49-F238E27FC236}">
                <a16:creationId xmlns="" xmlns:a16="http://schemas.microsoft.com/office/drawing/2014/main" id="{4F426445-1338-96B2-62CE-C7AA988DE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779" y="7364795"/>
            <a:ext cx="1676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حل مسائل </a:t>
            </a:r>
            <a:r>
              <a:rPr lang="en-US" dirty="0"/>
              <a:t>MDP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611FF02-6F16-801A-DD5F-23E3C6DE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0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کمیت‌های</a:t>
            </a:r>
            <a:r>
              <a:rPr lang="fa-IR" dirty="0"/>
              <a:t> بهینه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749006" y="1277520"/>
            <a:ext cx="6705600" cy="4833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r" defTabSz="914400" rtl="1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marL="342882" indent="-342882" algn="r" rtl="1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a-IR" sz="28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ارزش (یا سودمندی) یک حالت </a:t>
            </a:r>
            <a:r>
              <a:rPr lang="en-US" sz="28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s</a:t>
            </a:r>
          </a:p>
          <a:p>
            <a:pPr marL="742913" marR="0" lvl="1" indent="-285737" algn="r" defTabSz="914400" rtl="1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sz="24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V</a:t>
            </a:r>
            <a:r>
              <a:rPr lang="en-US" sz="24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  <a:sym typeface="Symbol" pitchFamily="18" charset="2"/>
              </a:rPr>
              <a:t>*</a:t>
            </a:r>
            <a:r>
              <a:rPr lang="en-US" sz="24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(s) </a:t>
            </a:r>
            <a:r>
              <a:rPr lang="fa-IR" sz="24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kumimoji="0" lang="fa-IR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سودمندی مورد انتظار با شروع از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s </a:t>
            </a:r>
            <a:r>
              <a:rPr kumimoji="0" lang="fa-IR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و بهینه عمل کردن.</a:t>
            </a:r>
          </a:p>
          <a:p>
            <a:pPr marL="742913" marR="0" lvl="1" indent="-285737" algn="r" defTabSz="914400" rtl="1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marL="342882" indent="-342882" algn="r" rtl="1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fa-IR" sz="28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ارزش (یا سودمندی) یک حالت </a:t>
            </a:r>
            <a:r>
              <a:rPr lang="en-US" sz="28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q</a:t>
            </a:r>
            <a:r>
              <a:rPr lang="fa-IR" sz="28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</a:p>
          <a:p>
            <a:pPr lvl="1" algn="r" rtl="1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sz="24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Q</a:t>
            </a:r>
            <a:r>
              <a:rPr lang="en-US" sz="24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  <a:sym typeface="Symbol" pitchFamily="18" charset="2"/>
              </a:rPr>
              <a:t>*</a:t>
            </a:r>
            <a:r>
              <a:rPr lang="en-US" sz="24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(</a:t>
            </a:r>
            <a:r>
              <a:rPr lang="en-US" sz="2400" kern="0" dirty="0" err="1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s,a</a:t>
            </a:r>
            <a:r>
              <a:rPr lang="en-US" sz="24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) </a:t>
            </a:r>
            <a:r>
              <a:rPr lang="fa-IR" sz="2400" kern="0" dirty="0">
                <a:solidFill>
                  <a:srgbClr val="0070C0"/>
                </a:solidFill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sz="2400" kern="0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سودمندی مورد انتظار با شروع از</a:t>
            </a:r>
            <a:r>
              <a:rPr lang="en-US" sz="2400" kern="0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s </a:t>
            </a:r>
            <a:r>
              <a:rPr lang="fa-IR" sz="2400" kern="0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و انتخاب عمل</a:t>
            </a:r>
            <a:r>
              <a:rPr lang="en-US" sz="2400" kern="0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a </a:t>
            </a:r>
            <a:r>
              <a:rPr lang="fa-IR" sz="2400" kern="0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و بهینه عمل کردن</a:t>
            </a:r>
          </a:p>
          <a:p>
            <a:pPr algn="r" rtl="1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marL="342882" marR="0" lvl="0" indent="-342882" algn="r" defTabSz="914400" rtl="1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fa-IR" sz="2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سیاست بهینه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marL="742913" marR="0" lvl="1" indent="-285737" algn="r" defTabSz="914400" rtl="1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  <a:sym typeface="Symbol" pitchFamily="18" charset="2"/>
              </a:rPr>
              <a:t></a:t>
            </a:r>
            <a:r>
              <a:rPr kumimoji="0" 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  <a:sym typeface="Symbol" pitchFamily="18" charset="2"/>
              </a:rPr>
              <a:t>*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(s) </a:t>
            </a:r>
            <a:r>
              <a:rPr kumimoji="0" lang="fa-IR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kumimoji="0" lang="fa-IR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عمل بهینه در حالت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182813" y="22893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065338" y="4548326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954088" y="2578238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1831975" y="2578238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2357438" y="2578238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1714500" y="3384688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1146175" y="3672026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1836738" y="3672026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1395413" y="3672026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1836738" y="3672026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2124075" y="2819538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 pitchFamily="2" charset="77"/>
                <a:ea typeface="Palatino" pitchFamily="2" charset="77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2533650" y="2289313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Palatino" pitchFamily="2" charset="77"/>
                <a:ea typeface="Palatino" pitchFamily="2" charset="77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2441575" y="4535626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Palatino" pitchFamily="2" charset="77"/>
                <a:ea typeface="Palatino" pitchFamily="2" charset="77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2006600" y="3384688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Palatino" pitchFamily="2" charset="77"/>
                <a:ea typeface="Palatino" pitchFamily="2" charset="77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838200" y="4824551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1714500" y="4824551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2239963" y="4824551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3173413" y="4095888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Palatino" pitchFamily="2" charset="77"/>
                <a:ea typeface="Palatino" pitchFamily="2" charset="77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1374775" y="4087951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 pitchFamily="2" charset="77"/>
                <a:ea typeface="Palatino" pitchFamily="2" charset="77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3173413" y="2155963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00FF"/>
                </a:solidFill>
                <a:latin typeface="Palatino" pitchFamily="2" charset="77"/>
                <a:ea typeface="Palatino" pitchFamily="2" charset="77"/>
                <a:cs typeface="Calibri"/>
              </a:rPr>
              <a:t>s is a </a:t>
            </a:r>
            <a:r>
              <a:rPr lang="en-US" sz="2000" i="1" dirty="0">
                <a:solidFill>
                  <a:srgbClr val="0000FF"/>
                </a:solidFill>
                <a:latin typeface="Palatino" pitchFamily="2" charset="77"/>
                <a:ea typeface="Palatino" pitchFamily="2" charset="77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3173413" y="3127513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Palatino" pitchFamily="2" charset="77"/>
                <a:ea typeface="Palatino" pitchFamily="2" charset="77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Palatino" pitchFamily="2" charset="77"/>
                <a:ea typeface="Palatino" pitchFamily="2" charset="77"/>
                <a:cs typeface="Calibri"/>
              </a:rPr>
              <a:t>q-state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E2BDD81-B51E-B1D6-DE01-08EE1C46E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V* Values</a:t>
            </a:r>
          </a:p>
        </p:txBody>
      </p:sp>
      <p:pic>
        <p:nvPicPr>
          <p:cNvPr id="3" name="Picture 2" descr="Screen Shot 2014-08-10 at 7.40.5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3"/>
          <a:stretch/>
        </p:blipFill>
        <p:spPr>
          <a:xfrm>
            <a:off x="3233330" y="1372194"/>
            <a:ext cx="6215470" cy="48000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19D51F8-77C8-C2A6-D7EB-31525013D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1100" y="6492875"/>
            <a:ext cx="2743200" cy="365125"/>
          </a:xfrm>
        </p:spPr>
        <p:txBody>
          <a:bodyPr/>
          <a:lstStyle/>
          <a:p>
            <a:fld id="{8C4B360F-5A13-DC41-A52C-F05D51B168B2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AE09396-B1B2-755E-E28A-87EA13DF8798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15294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Q* Values</a:t>
            </a:r>
          </a:p>
        </p:txBody>
      </p:sp>
      <p:pic>
        <p:nvPicPr>
          <p:cNvPr id="3" name="Picture 2" descr="Screen Shot 2014-08-10 at 7.40.5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56"/>
          <a:stretch/>
        </p:blipFill>
        <p:spPr>
          <a:xfrm>
            <a:off x="3233282" y="1380530"/>
            <a:ext cx="6215518" cy="47916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FD298A1-790B-D6B6-F454-3C981199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EDB81D3-6848-F41F-0278-36E7E90C07B1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147144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محاسبه </a:t>
            </a:r>
            <a:r>
              <a:rPr lang="en-US" dirty="0"/>
              <a:t>V*</a:t>
            </a:r>
            <a:r>
              <a:rPr lang="fa-IR" dirty="0"/>
              <a:t> و </a:t>
            </a:r>
            <a:r>
              <a:rPr lang="en-US" dirty="0"/>
              <a:t>Q*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sz="2800" dirty="0"/>
              <a:t>تعریف بازگشتی </a:t>
            </a:r>
            <a:r>
              <a:rPr lang="en-US" sz="2800" dirty="0"/>
              <a:t>V*</a:t>
            </a:r>
            <a:r>
              <a:rPr lang="fa-IR" sz="2800" dirty="0"/>
              <a:t>:</a:t>
            </a:r>
            <a:endParaRPr lang="en-US" sz="2800" dirty="0"/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973421" y="2413604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 pitchFamily="2" charset="77"/>
                <a:ea typeface="Palatino" pitchFamily="2" charset="77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 pitchFamily="2" charset="77"/>
                <a:ea typeface="Palatino" pitchFamily="2" charset="77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 pitchFamily="2" charset="77"/>
                  <a:ea typeface="Palatino" pitchFamily="2" charset="77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 pitchFamily="2" charset="77"/>
                  <a:ea typeface="Palatino" pitchFamily="2" charset="77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 pitchFamily="2" charset="77"/>
                  <a:ea typeface="Palatino" pitchFamily="2" charset="77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 pitchFamily="2" charset="77"/>
                  <a:ea typeface="Palatino" pitchFamily="2" charset="77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Palatino" pitchFamily="2" charset="77"/>
                  <a:ea typeface="Palatino" pitchFamily="2" charset="77"/>
                </a:rPr>
                <a:t>s,a,s</a:t>
              </a:r>
              <a:r>
                <a:rPr lang="ja-JP" altLang="en-US" sz="2400">
                  <a:latin typeface="Palatino" pitchFamily="2" charset="77"/>
                </a:rPr>
                <a:t>’</a:t>
              </a:r>
              <a:endParaRPr lang="en-US" sz="2400" dirty="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 pitchFamily="2" charset="77"/>
                <a:ea typeface="Palatino" pitchFamily="2" charset="77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Palatino" pitchFamily="2" charset="77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Palatino" pitchFamily="2" charset="77"/>
                <a:ea typeface="Palatino" pitchFamily="2" charset="77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41" y="2413604"/>
            <a:ext cx="1587500" cy="48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305" y="2364608"/>
            <a:ext cx="14986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737" y="2493797"/>
            <a:ext cx="8509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41" y="3662200"/>
            <a:ext cx="20193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1179" y="3643150"/>
            <a:ext cx="1765300" cy="52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3869" y="3719402"/>
            <a:ext cx="330200" cy="33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1666" y="3643150"/>
            <a:ext cx="1206500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9226" y="3689185"/>
            <a:ext cx="2794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9301" y="3619751"/>
            <a:ext cx="76200" cy="48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7800" y="3619751"/>
            <a:ext cx="76200" cy="48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23281" y="3581400"/>
            <a:ext cx="2324100" cy="927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2927" y="5276494"/>
            <a:ext cx="9245600" cy="927100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="" xmlns:a16="http://schemas.microsoft.com/office/drawing/2014/main" id="{DDA94899-C9F5-B6AE-CF59-FDD29339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>
                <a:ea typeface="ＭＳ Ｐゴシック" pitchFamily="34" charset="-128"/>
              </a:rPr>
              <a:t>روبات</a:t>
            </a:r>
            <a:r>
              <a:rPr lang="fa-IR" dirty="0">
                <a:ea typeface="ＭＳ Ｐゴシック" pitchFamily="34" charset="-128"/>
              </a:rPr>
              <a:t> خزنده!</a:t>
            </a:r>
            <a:endParaRPr lang="en-US" dirty="0">
              <a:ea typeface="ＭＳ Ｐゴシック" pitchFamily="34" charset="-128"/>
            </a:endParaRPr>
          </a:p>
        </p:txBody>
      </p:sp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Photo Editor Photo" r:id="rId4" imgW="2126164" imgH="1013333" progId="MSPhotoEd.3">
                  <p:embed/>
                </p:oleObj>
              </mc:Choice>
              <mc:Fallback>
                <p:oleObj name="Photo Editor Photo" r:id="rId4" imgW="2126164" imgH="1013333" progId="MSPhotoEd.3">
                  <p:embed/>
                  <p:pic>
                    <p:nvPicPr>
                      <p:cNvPr id="2355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9303004" y="6896287"/>
            <a:ext cx="2888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[Demo: Crawler Bot (L10D1)]</a:t>
            </a:r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ارزش‌های</a:t>
            </a:r>
            <a:r>
              <a:rPr lang="fa-IR" dirty="0"/>
              <a:t> با زمان محدود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7373" y="1561305"/>
            <a:ext cx="8023138" cy="4729164"/>
          </a:xfrm>
        </p:spPr>
        <p:txBody>
          <a:bodyPr/>
          <a:lstStyle/>
          <a:p>
            <a:r>
              <a:rPr lang="fa-IR" sz="2400" dirty="0" err="1"/>
              <a:t>ایده‌ی</a:t>
            </a:r>
            <a:r>
              <a:rPr lang="fa-IR" sz="2400" dirty="0"/>
              <a:t> کلیدی: </a:t>
            </a:r>
            <a:r>
              <a:rPr lang="fa-IR" sz="2400" dirty="0" err="1"/>
              <a:t>ارزش‌های</a:t>
            </a:r>
            <a:r>
              <a:rPr lang="fa-IR" sz="2400" dirty="0"/>
              <a:t> با زمان محدود!</a:t>
            </a:r>
            <a:endParaRPr lang="en-US" sz="2400" dirty="0"/>
          </a:p>
          <a:p>
            <a:endParaRPr lang="fa-IR" sz="2400" dirty="0"/>
          </a:p>
          <a:p>
            <a:r>
              <a:rPr lang="fa-IR" sz="2400" dirty="0"/>
              <a:t>تعریف </a:t>
            </a:r>
            <a:r>
              <a:rPr lang="en-US" sz="2400" dirty="0" err="1">
                <a:solidFill>
                  <a:srgbClr val="C00000"/>
                </a:solidFill>
              </a:rPr>
              <a:t>V</a:t>
            </a:r>
            <a:r>
              <a:rPr lang="en-US" sz="2400" baseline="-25000" dirty="0" err="1">
                <a:solidFill>
                  <a:srgbClr val="C00000"/>
                </a:solidFill>
              </a:rPr>
              <a:t>k</a:t>
            </a:r>
            <a:r>
              <a:rPr lang="en-US" sz="2400" dirty="0">
                <a:solidFill>
                  <a:srgbClr val="C00000"/>
                </a:solidFill>
              </a:rPr>
              <a:t>(s) </a:t>
            </a:r>
            <a:r>
              <a:rPr lang="fa-IR" sz="2400" dirty="0"/>
              <a:t> به عنوان ارزش بهینه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  <a:r>
              <a:rPr lang="en-US" sz="2400" dirty="0"/>
              <a:t> </a:t>
            </a:r>
            <a:r>
              <a:rPr lang="fa-IR" sz="2400" dirty="0"/>
              <a:t> اگر بازی پس از 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k</a:t>
            </a:r>
            <a:r>
              <a:rPr lang="en-US" sz="2400" dirty="0"/>
              <a:t> </a:t>
            </a:r>
            <a:r>
              <a:rPr lang="fa-IR" sz="2400" dirty="0"/>
              <a:t> </a:t>
            </a:r>
            <a:r>
              <a:rPr lang="fa-IR" sz="2400" dirty="0" err="1"/>
              <a:t>مرحله‌ی</a:t>
            </a:r>
            <a:r>
              <a:rPr lang="fa-IR" sz="2400" dirty="0"/>
              <a:t> دیگر خاتمه یابد.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4546" y="1417616"/>
            <a:ext cx="2248579" cy="2164822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7696200" y="6858000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Palatino" pitchFamily="2" charset="77"/>
                <a:ea typeface="Palatino" pitchFamily="2" charset="77"/>
              </a:rPr>
              <a:t>[Demo – time-limited values (L8D4)]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103BA10-4D91-6849-36C0-29CADACA8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B0575AB-E003-0C8E-E5F6-FAF4BC7EE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3719E74-0472-5E93-397B-F4316B948DB9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7399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8DC1E85-43B5-078B-AF7F-7C3D31065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8FB5EB9-F31D-84B5-B25E-2BF718E909F9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114848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k=2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1220F79-66D7-1CE9-453E-82421381F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3E4554F-A5B4-0E98-7945-5FFBA37A86AC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E73C3FF-FE6D-B5DA-B336-8DAB8F66A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31" y="78429"/>
            <a:ext cx="6032137" cy="604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DB25672-7CBF-8BF0-A91C-E6224B17E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54" y="735193"/>
            <a:ext cx="6426200" cy="355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8F1D5DC2-E550-7F75-62AF-150CC293D7A6}"/>
              </a:ext>
            </a:extLst>
          </p:cNvPr>
          <p:cNvGrpSpPr/>
          <p:nvPr/>
        </p:nvGrpSpPr>
        <p:grpSpPr>
          <a:xfrm>
            <a:off x="0" y="1186994"/>
            <a:ext cx="1275644" cy="584181"/>
            <a:chOff x="0" y="1175902"/>
            <a:chExt cx="1275644" cy="584181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0EF5F8D-294C-786A-B8CB-A0C0F5DA7AC5}"/>
                </a:ext>
              </a:extLst>
            </p:cNvPr>
            <p:cNvSpPr txBox="1"/>
            <p:nvPr/>
          </p:nvSpPr>
          <p:spPr>
            <a:xfrm>
              <a:off x="0" y="1483084"/>
              <a:ext cx="127564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marL="0" defTabSz="914400" eaLnBrk="1" latinLnBrk="0" hangingPunct="1"/>
              <a:r>
                <a:rPr lang="en-US" sz="1200" dirty="0">
                  <a:solidFill>
                    <a:srgbClr val="0070C0"/>
                  </a:solidFill>
                </a:rPr>
                <a:t>For action = right</a:t>
              </a:r>
            </a:p>
          </p:txBody>
        </p:sp>
        <p:cxnSp>
          <p:nvCxnSpPr>
            <p:cNvPr id="19" name="Curved Connector 18">
              <a:extLst>
                <a:ext uri="{FF2B5EF4-FFF2-40B4-BE49-F238E27FC236}">
                  <a16:creationId xmlns="" xmlns:a16="http://schemas.microsoft.com/office/drawing/2014/main" id="{9AAD0B2F-9387-F6A8-3CD5-97F442A8047C}"/>
                </a:ext>
              </a:extLst>
            </p:cNvPr>
            <p:cNvCxnSpPr/>
            <p:nvPr/>
          </p:nvCxnSpPr>
          <p:spPr>
            <a:xfrm flipV="1">
              <a:off x="678745" y="1175902"/>
              <a:ext cx="462845" cy="307182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Curved Connector 19">
            <a:extLst>
              <a:ext uri="{FF2B5EF4-FFF2-40B4-BE49-F238E27FC236}">
                <a16:creationId xmlns="" xmlns:a16="http://schemas.microsoft.com/office/drawing/2014/main" id="{E961468E-E392-A127-2C30-1B720937F6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80190" y="1345346"/>
            <a:ext cx="885013" cy="3790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53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k=3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51E0E4F-3D9C-66E1-F466-900CBBDF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DA8BB93-8D25-4D37-CE9E-D9238A326907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3725F719-5421-983D-A59E-8AF3AA3A5091}"/>
              </a:ext>
            </a:extLst>
          </p:cNvPr>
          <p:cNvGrpSpPr/>
          <p:nvPr/>
        </p:nvGrpSpPr>
        <p:grpSpPr>
          <a:xfrm>
            <a:off x="249931" y="709950"/>
            <a:ext cx="6618033" cy="406400"/>
            <a:chOff x="275307" y="815992"/>
            <a:chExt cx="6618033" cy="406400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E78A95AC-BE2E-A35C-47F9-C74A2602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307" y="815992"/>
              <a:ext cx="5816600" cy="406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FA6354D5-8FCE-33C6-F2F6-110FB1BE4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8640" y="895384"/>
              <a:ext cx="774700" cy="292100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8F744EE-61CF-2618-5110-0C335805B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31" y="78429"/>
            <a:ext cx="6032137" cy="60487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3A08621-8C2A-C947-9C11-D5FE96783BEF}"/>
              </a:ext>
            </a:extLst>
          </p:cNvPr>
          <p:cNvGrpSpPr/>
          <p:nvPr/>
        </p:nvGrpSpPr>
        <p:grpSpPr>
          <a:xfrm>
            <a:off x="0" y="1186994"/>
            <a:ext cx="1275644" cy="584181"/>
            <a:chOff x="0" y="1175902"/>
            <a:chExt cx="1275644" cy="584181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AD88E8D-4C33-7B88-C0F1-6CF6ECB769F2}"/>
                </a:ext>
              </a:extLst>
            </p:cNvPr>
            <p:cNvSpPr txBox="1"/>
            <p:nvPr/>
          </p:nvSpPr>
          <p:spPr>
            <a:xfrm>
              <a:off x="0" y="1483084"/>
              <a:ext cx="1275644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marL="0" defTabSz="914400" eaLnBrk="1" latinLnBrk="0" hangingPunct="1"/>
              <a:r>
                <a:rPr lang="en-US" sz="1200" dirty="0">
                  <a:solidFill>
                    <a:srgbClr val="0070C0"/>
                  </a:solidFill>
                </a:rPr>
                <a:t>For action = right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="" xmlns:a16="http://schemas.microsoft.com/office/drawing/2014/main" id="{4E3933CC-9C11-5E15-A661-509120862234}"/>
                </a:ext>
              </a:extLst>
            </p:cNvPr>
            <p:cNvCxnSpPr/>
            <p:nvPr/>
          </p:nvCxnSpPr>
          <p:spPr>
            <a:xfrm flipV="1">
              <a:off x="678745" y="1175902"/>
              <a:ext cx="462845" cy="307182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Curved Connector 4">
            <a:extLst>
              <a:ext uri="{FF2B5EF4-FFF2-40B4-BE49-F238E27FC236}">
                <a16:creationId xmlns="" xmlns:a16="http://schemas.microsoft.com/office/drawing/2014/main" id="{9693A510-E5C7-023E-2905-9CCF2FFC56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80190" y="1345346"/>
            <a:ext cx="885013" cy="37906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70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k=4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0B0CBF6-55D9-4856-9788-ACE969206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383C26C-1383-7F53-976E-69E477A4E6CC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182080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k=5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D288677-9C17-F900-01D0-9DEFDA476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CE37F0-BD9D-907F-29BA-BDEFCF6FEB13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87417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k=6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149A1BE-D3E0-A3C2-9119-FECE19BC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391547C-44BF-0991-CB29-B7879C713AC5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20225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k=7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9BCBAA8-2E25-F7A2-2D97-4E65BACC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5A165E-B365-931D-1633-A6AA93B14791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172572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k=8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3C5A591-F6D3-9756-B34E-E687777D6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3A7CE6B-C9FC-4AF6-49A5-7301BD957539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180438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rtl="1"/>
            <a:r>
              <a:rPr lang="fa-IR" dirty="0" err="1"/>
              <a:t>ویدئوی</a:t>
            </a:r>
            <a:r>
              <a:rPr lang="fa-IR" dirty="0"/>
              <a:t> نمایش </a:t>
            </a:r>
            <a:r>
              <a:rPr lang="fa-IR" dirty="0" err="1"/>
              <a:t>ربات</a:t>
            </a:r>
            <a:r>
              <a:rPr lang="fa-IR" dirty="0"/>
              <a:t> خزنده</a:t>
            </a:r>
          </a:p>
        </p:txBody>
      </p:sp>
      <p:pic>
        <p:nvPicPr>
          <p:cNvPr id="4" name="CrawlerBo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19" y="1142999"/>
            <a:ext cx="8290562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8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k=9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EC782C6-6C9C-FD80-4928-04405F3F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1DC5263-CBE1-DC75-4A35-BB42972660CD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145168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B5B586D-385C-1E1A-1CAB-502673A4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8698911-576D-8885-A75B-42BA42DB259D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15454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k=11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A350799-97EA-0F6C-44A8-72123746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015DA80-8AC0-79C6-6A93-74C8E5B78497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160160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350B67-FF9A-C4AF-12B8-40743353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D43B7C1-E7D6-88B1-83AB-5481860CE662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67019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70735B0-7D37-2576-D0C0-336CB492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7ADCBBC-D924-5BE7-E515-3FB6B005FC88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207101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cingSubTre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657600"/>
            <a:ext cx="5803005" cy="2822260"/>
          </a:xfrm>
          <a:prstGeom prst="rect">
            <a:avLst/>
          </a:prstGeom>
        </p:spPr>
      </p:pic>
      <p:cxnSp>
        <p:nvCxnSpPr>
          <p:cNvPr id="951" name="Straight Arrow Connector 10"/>
          <p:cNvCxnSpPr>
            <a:stCxn id="309" idx="2"/>
            <a:endCxn id="313" idx="1"/>
          </p:cNvCxnSpPr>
          <p:nvPr/>
        </p:nvCxnSpPr>
        <p:spPr>
          <a:xfrm>
            <a:off x="7749492" y="1843018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محاسبه‌ی</a:t>
            </a:r>
            <a:r>
              <a:rPr lang="fa-IR" dirty="0"/>
              <a:t> </a:t>
            </a:r>
            <a:r>
              <a:rPr lang="fa-IR" dirty="0" err="1"/>
              <a:t>ارزش‌های</a:t>
            </a:r>
            <a:r>
              <a:rPr lang="fa-IR" dirty="0"/>
              <a:t> با زمان محدود</a:t>
            </a:r>
            <a:endParaRPr lang="en-US" dirty="0"/>
          </a:p>
        </p:txBody>
      </p:sp>
      <p:grpSp>
        <p:nvGrpSpPr>
          <p:cNvPr id="308" name="Group 43"/>
          <p:cNvGrpSpPr/>
          <p:nvPr/>
        </p:nvGrpSpPr>
        <p:grpSpPr>
          <a:xfrm>
            <a:off x="5268141" y="1524000"/>
            <a:ext cx="6237200" cy="2514600"/>
            <a:chOff x="460604" y="858084"/>
            <a:chExt cx="11931837" cy="4810462"/>
          </a:xfrm>
        </p:grpSpPr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310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312" name="Oval 7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3" name="Oval 8"/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5" name="Straight Arrow Connector 12"/>
            <p:cNvCxnSpPr>
              <a:stCxn id="309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17" name="Straight Arrow Connector 16"/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17"/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0" name="Straight Arrow Connector 319"/>
            <p:cNvCxnSpPr>
              <a:endCxn id="319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22" name="Oval 321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Oval 322"/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4" name="Straight Arrow Connector 323"/>
            <p:cNvCxnSpPr>
              <a:stCxn id="319" idx="2"/>
              <a:endCxn id="323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Arrow Connector 324"/>
            <p:cNvCxnSpPr>
              <a:stCxn id="319" idx="2"/>
              <a:endCxn id="322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6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7" name="Straight Arrow Connector 326"/>
            <p:cNvCxnSpPr>
              <a:stCxn id="323" idx="4"/>
              <a:endCxn id="326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23" idx="4"/>
              <a:endCxn id="321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9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0" name="Straight Arrow Connector 329"/>
            <p:cNvCxnSpPr>
              <a:stCxn id="322" idx="4"/>
              <a:endCxn id="329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2" name="Straight Arrow Connector 331"/>
            <p:cNvCxnSpPr>
              <a:stCxn id="316" idx="2"/>
              <a:endCxn id="331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3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4" name="Straight Arrow Connector 333"/>
            <p:cNvCxnSpPr>
              <a:stCxn id="331" idx="4"/>
              <a:endCxn id="333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5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36" name="Oval 335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7" name="Straight Arrow Connector 336"/>
            <p:cNvCxnSpPr>
              <a:stCxn id="316" idx="2"/>
              <a:endCxn id="336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8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39" name="Straight Arrow Connector 338"/>
            <p:cNvCxnSpPr>
              <a:stCxn id="336" idx="4"/>
              <a:endCxn id="338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stCxn id="336" idx="4"/>
              <a:endCxn id="335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1" name="Picture 2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42" name="Oval 341"/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3" name="Straight Arrow Connector 342"/>
            <p:cNvCxnSpPr>
              <a:stCxn id="310" idx="2"/>
              <a:endCxn id="342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4" name="Picture 2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45" name="Straight Arrow Connector 344"/>
            <p:cNvCxnSpPr>
              <a:stCxn id="342" idx="4"/>
              <a:endCxn id="344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stCxn id="342" idx="4"/>
              <a:endCxn id="341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7" name="Oval 346"/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Arrow Connector 347"/>
            <p:cNvCxnSpPr>
              <a:stCxn id="310" idx="2"/>
              <a:endCxn id="347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Arrow Connector 348"/>
            <p:cNvCxnSpPr>
              <a:stCxn id="347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0" name="Rounded Rectangle 349"/>
          <p:cNvSpPr/>
          <p:nvPr/>
        </p:nvSpPr>
        <p:spPr>
          <a:xfrm>
            <a:off x="4953000" y="5867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ight Arrow 350"/>
          <p:cNvSpPr/>
          <p:nvPr/>
        </p:nvSpPr>
        <p:spPr>
          <a:xfrm flipH="1">
            <a:off x="4038600" y="6025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4" name="Picture 353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53340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3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6096000"/>
            <a:ext cx="367414" cy="241575"/>
          </a:xfrm>
          <a:prstGeom prst="rect">
            <a:avLst/>
          </a:prstGeom>
          <a:noFill/>
        </p:spPr>
      </p:pic>
      <p:pic>
        <p:nvPicPr>
          <p:cNvPr id="355" name="Picture 35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1649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7" name="Picture 356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2792980" y="6096000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359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6051604"/>
            <a:ext cx="389821" cy="276085"/>
          </a:xfrm>
          <a:prstGeom prst="rect">
            <a:avLst/>
          </a:prstGeom>
          <a:noFill/>
        </p:spPr>
      </p:pic>
      <p:pic>
        <p:nvPicPr>
          <p:cNvPr id="360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6087424"/>
            <a:ext cx="401623" cy="253078"/>
          </a:xfrm>
          <a:prstGeom prst="rect">
            <a:avLst/>
          </a:prstGeom>
          <a:noFill/>
        </p:spPr>
      </p:pic>
      <p:sp>
        <p:nvSpPr>
          <p:cNvPr id="361" name="Rounded Rectangle 360"/>
          <p:cNvSpPr/>
          <p:nvPr/>
        </p:nvSpPr>
        <p:spPr>
          <a:xfrm>
            <a:off x="381000" y="5867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ounded Rectangle 361"/>
          <p:cNvSpPr/>
          <p:nvPr/>
        </p:nvSpPr>
        <p:spPr>
          <a:xfrm>
            <a:off x="4953000" y="47244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ight Arrow 362"/>
          <p:cNvSpPr/>
          <p:nvPr/>
        </p:nvSpPr>
        <p:spPr>
          <a:xfrm flipH="1">
            <a:off x="4038600" y="48826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1" name="Picture 370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3314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5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4953000"/>
            <a:ext cx="367414" cy="241575"/>
          </a:xfrm>
          <a:prstGeom prst="rect">
            <a:avLst/>
          </a:prstGeom>
          <a:noFill/>
        </p:spPr>
      </p:pic>
      <p:pic>
        <p:nvPicPr>
          <p:cNvPr id="372" name="Picture 371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49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73" name="Picture 372" descr="TP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92724" y="4953000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368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4908604"/>
            <a:ext cx="389821" cy="276085"/>
          </a:xfrm>
          <a:prstGeom prst="rect">
            <a:avLst/>
          </a:prstGeom>
          <a:noFill/>
        </p:spPr>
      </p:pic>
      <p:pic>
        <p:nvPicPr>
          <p:cNvPr id="369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4944424"/>
            <a:ext cx="401623" cy="253078"/>
          </a:xfrm>
          <a:prstGeom prst="rect">
            <a:avLst/>
          </a:prstGeom>
          <a:noFill/>
        </p:spPr>
      </p:pic>
      <p:sp>
        <p:nvSpPr>
          <p:cNvPr id="370" name="Rounded Rectangle 369"/>
          <p:cNvSpPr/>
          <p:nvPr/>
        </p:nvSpPr>
        <p:spPr>
          <a:xfrm>
            <a:off x="381000" y="47244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ounded Rectangle 373"/>
          <p:cNvSpPr/>
          <p:nvPr/>
        </p:nvSpPr>
        <p:spPr>
          <a:xfrm>
            <a:off x="4953000" y="3597302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Right Arrow 374"/>
          <p:cNvSpPr/>
          <p:nvPr/>
        </p:nvSpPr>
        <p:spPr>
          <a:xfrm flipH="1">
            <a:off x="4038600" y="3755564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3" name="Picture 382" descr="TP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3288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77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3825902"/>
            <a:ext cx="367414" cy="241575"/>
          </a:xfrm>
          <a:prstGeom prst="rect">
            <a:avLst/>
          </a:prstGeom>
          <a:noFill/>
        </p:spPr>
      </p:pic>
      <p:pic>
        <p:nvPicPr>
          <p:cNvPr id="384" name="Picture 383" descr="TP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49469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5" name="Picture 38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92468" y="3825902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380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3781506"/>
            <a:ext cx="389821" cy="276085"/>
          </a:xfrm>
          <a:prstGeom prst="rect">
            <a:avLst/>
          </a:prstGeom>
          <a:noFill/>
        </p:spPr>
      </p:pic>
      <p:pic>
        <p:nvPicPr>
          <p:cNvPr id="381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3817326"/>
            <a:ext cx="401623" cy="253078"/>
          </a:xfrm>
          <a:prstGeom prst="rect">
            <a:avLst/>
          </a:prstGeom>
          <a:noFill/>
        </p:spPr>
      </p:pic>
      <p:sp>
        <p:nvSpPr>
          <p:cNvPr id="382" name="Rounded Rectangle 381"/>
          <p:cNvSpPr/>
          <p:nvPr/>
        </p:nvSpPr>
        <p:spPr>
          <a:xfrm>
            <a:off x="381000" y="3597302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ounded Rectangle 385"/>
          <p:cNvSpPr/>
          <p:nvPr/>
        </p:nvSpPr>
        <p:spPr>
          <a:xfrm>
            <a:off x="4953000" y="2474845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Right Arrow 386"/>
          <p:cNvSpPr/>
          <p:nvPr/>
        </p:nvSpPr>
        <p:spPr>
          <a:xfrm flipH="1">
            <a:off x="4038600" y="2633107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9" name="Picture 398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3263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89" name="Picture 2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2703445"/>
            <a:ext cx="367414" cy="241575"/>
          </a:xfrm>
          <a:prstGeom prst="rect">
            <a:avLst/>
          </a:prstGeom>
          <a:noFill/>
        </p:spPr>
      </p:pic>
      <p:pic>
        <p:nvPicPr>
          <p:cNvPr id="400" name="Picture 399" descr="TP_tmp.pn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49213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401" name="Picture 400" descr="TP_tmp.pn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92212" y="2703445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392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2659049"/>
            <a:ext cx="389821" cy="276085"/>
          </a:xfrm>
          <a:prstGeom prst="rect">
            <a:avLst/>
          </a:prstGeom>
          <a:noFill/>
        </p:spPr>
      </p:pic>
      <p:pic>
        <p:nvPicPr>
          <p:cNvPr id="393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2694869"/>
            <a:ext cx="401623" cy="253078"/>
          </a:xfrm>
          <a:prstGeom prst="rect">
            <a:avLst/>
          </a:prstGeom>
          <a:noFill/>
        </p:spPr>
      </p:pic>
      <p:sp>
        <p:nvSpPr>
          <p:cNvPr id="394" name="Rounded Rectangle 393"/>
          <p:cNvSpPr/>
          <p:nvPr/>
        </p:nvSpPr>
        <p:spPr>
          <a:xfrm>
            <a:off x="381000" y="2474845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Rounded Rectangle 401"/>
          <p:cNvSpPr/>
          <p:nvPr/>
        </p:nvSpPr>
        <p:spPr>
          <a:xfrm>
            <a:off x="4953000" y="1371600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ight Arrow 402"/>
          <p:cNvSpPr/>
          <p:nvPr/>
        </p:nvSpPr>
        <p:spPr>
          <a:xfrm flipH="1">
            <a:off x="4038600" y="1529862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4" name="Picture 953" descr="TP_tmp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53237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5" name="Picture 2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006" y="1600200"/>
            <a:ext cx="367414" cy="241575"/>
          </a:xfrm>
          <a:prstGeom prst="rect">
            <a:avLst/>
          </a:prstGeom>
          <a:noFill/>
        </p:spPr>
      </p:pic>
      <p:pic>
        <p:nvPicPr>
          <p:cNvPr id="955" name="Picture 954" descr="TP_tmp.png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1648957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6" name="Picture 955" descr="TP_tmp.png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 cstate="print"/>
          <a:stretch>
            <a:fillRect/>
          </a:stretch>
        </p:blipFill>
        <p:spPr bwMode="auto">
          <a:xfrm>
            <a:off x="2791956" y="1600200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408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5027" y="1555804"/>
            <a:ext cx="389821" cy="276085"/>
          </a:xfrm>
          <a:prstGeom prst="rect">
            <a:avLst/>
          </a:prstGeom>
          <a:noFill/>
        </p:spPr>
      </p:pic>
      <p:pic>
        <p:nvPicPr>
          <p:cNvPr id="409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1998" y="1591624"/>
            <a:ext cx="401623" cy="253078"/>
          </a:xfrm>
          <a:prstGeom prst="rect">
            <a:avLst/>
          </a:prstGeom>
          <a:noFill/>
        </p:spPr>
      </p:pic>
      <p:sp>
        <p:nvSpPr>
          <p:cNvPr id="410" name="Rounded Rectangle 409"/>
          <p:cNvSpPr/>
          <p:nvPr/>
        </p:nvSpPr>
        <p:spPr>
          <a:xfrm>
            <a:off x="381000" y="1371600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E9616B1-564B-5739-D0B3-D052FC465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A diagram of a car and a slow car&#10;&#10;Description automatically generated with medium confidence">
            <a:extLst>
              <a:ext uri="{FF2B5EF4-FFF2-40B4-BE49-F238E27FC236}">
                <a16:creationId xmlns="" xmlns:a16="http://schemas.microsoft.com/office/drawing/2014/main" id="{C0A6936B-E430-4F27-D5D4-800F666A3AFB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6891" y="51112"/>
            <a:ext cx="2562258" cy="107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6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 animBg="1"/>
      <p:bldP spid="351" grpId="0" animBg="1"/>
      <p:bldP spid="361" grpId="0" animBg="1"/>
      <p:bldP spid="362" grpId="0" animBg="1"/>
      <p:bldP spid="363" grpId="0" animBg="1"/>
      <p:bldP spid="370" grpId="0" animBg="1"/>
      <p:bldP spid="374" grpId="0" animBg="1"/>
      <p:bldP spid="375" grpId="0" animBg="1"/>
      <p:bldP spid="382" grpId="0" animBg="1"/>
      <p:bldP spid="386" grpId="0" animBg="1"/>
      <p:bldP spid="387" grpId="0" animBg="1"/>
      <p:bldP spid="394" grpId="0" animBg="1"/>
      <p:bldP spid="402" grpId="0" animBg="1"/>
      <p:bldP spid="403" grpId="0" animBg="1"/>
      <p:bldP spid="4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3C9E48F-C812-A279-026D-8641E5E4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D12946-A399-D74E-6230-A1E99E87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a-IR" dirty="0" smtClean="0"/>
              <a:t>۲. </a:t>
            </a:r>
            <a:r>
              <a:rPr lang="fa-IR" dirty="0" err="1" smtClean="0"/>
              <a:t>الگوریتم</a:t>
            </a:r>
            <a:r>
              <a:rPr lang="fa-IR" dirty="0" smtClean="0"/>
              <a:t> </a:t>
            </a:r>
            <a:r>
              <a:rPr lang="fa-IR" dirty="0"/>
              <a:t>تکرار مقدار 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fa-IR" sz="6000" dirty="0" smtClean="0"/>
              <a:t> (</a:t>
            </a:r>
            <a:r>
              <a:rPr lang="en-US" sz="6000" dirty="0" smtClean="0"/>
              <a:t>Value Iteration</a:t>
            </a:r>
            <a:r>
              <a:rPr lang="fa-IR" sz="6000" dirty="0" smtClean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D01C3-008E-5505-C3F2-7301DCCBA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6D767B-118F-CD3C-50E4-92ABB83D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850" y="3136106"/>
            <a:ext cx="4278842" cy="2962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154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معادلات</a:t>
            </a:r>
            <a:r>
              <a:rPr lang="fa-IR" dirty="0"/>
              <a:t> </a:t>
            </a:r>
            <a:r>
              <a:rPr lang="fa-IR" dirty="0" err="1"/>
              <a:t>بلمن</a:t>
            </a:r>
            <a:r>
              <a:rPr lang="fa-IR" dirty="0"/>
              <a:t> (</a:t>
            </a:r>
            <a:r>
              <a:rPr lang="en-US" dirty="0"/>
              <a:t>The Bellman Equations</a:t>
            </a:r>
            <a:r>
              <a:rPr lang="fa-IR" dirty="0"/>
              <a:t>)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875" y="1219677"/>
            <a:ext cx="8551863" cy="51425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191467" y="2128956"/>
            <a:ext cx="5562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latin typeface="Palatino" pitchFamily="2" charset="77"/>
                <a:ea typeface="Palatino" pitchFamily="2" charset="77"/>
              </a:rPr>
              <a:t>چگونه </a:t>
            </a:r>
            <a:r>
              <a:rPr lang="fa-IR" sz="2800" dirty="0" err="1">
                <a:latin typeface="Palatino" pitchFamily="2" charset="77"/>
                <a:ea typeface="Palatino" pitchFamily="2" charset="77"/>
              </a:rPr>
              <a:t>می‌توان</a:t>
            </a:r>
            <a:r>
              <a:rPr lang="fa-IR" sz="2800" dirty="0">
                <a:latin typeface="Palatino" pitchFamily="2" charset="77"/>
                <a:ea typeface="Palatino" pitchFamily="2" charset="77"/>
              </a:rPr>
              <a:t> بهینه بود:</a:t>
            </a:r>
          </a:p>
          <a:p>
            <a:pPr algn="r" rtl="1"/>
            <a:endParaRPr lang="fa-IR" dirty="0">
              <a:latin typeface="Palatino" pitchFamily="2" charset="77"/>
              <a:ea typeface="Palatino" pitchFamily="2" charset="77"/>
            </a:endParaRPr>
          </a:p>
          <a:p>
            <a:pPr algn="r" rtl="1"/>
            <a:endParaRPr lang="en-US" dirty="0">
              <a:latin typeface="Palatino" pitchFamily="2" charset="77"/>
              <a:ea typeface="Palatino" pitchFamily="2" charset="77"/>
            </a:endParaRPr>
          </a:p>
          <a:p>
            <a:pPr algn="r" rtl="1"/>
            <a:r>
              <a:rPr lang="fa-IR" sz="2800" dirty="0">
                <a:latin typeface="Palatino" pitchFamily="2" charset="77"/>
                <a:ea typeface="Palatino" pitchFamily="2" charset="77"/>
              </a:rPr>
              <a:t>گام اول: اولین عمل را بهینه انتخاب کن</a:t>
            </a:r>
          </a:p>
          <a:p>
            <a:pPr algn="r" rtl="1"/>
            <a:endParaRPr lang="en-US" dirty="0">
              <a:latin typeface="Palatino" pitchFamily="2" charset="77"/>
              <a:ea typeface="Palatino" pitchFamily="2" charset="77"/>
            </a:endParaRPr>
          </a:p>
          <a:p>
            <a:pPr algn="r" rtl="1"/>
            <a:r>
              <a:rPr lang="fa-IR" sz="2800" dirty="0">
                <a:latin typeface="Palatino" pitchFamily="2" charset="77"/>
                <a:ea typeface="Palatino" pitchFamily="2" charset="77"/>
              </a:rPr>
              <a:t>گام دوم: بهینه باقی بمان</a:t>
            </a:r>
            <a:endParaRPr lang="en-US" sz="2800" dirty="0">
              <a:latin typeface="Palatino" pitchFamily="2" charset="77"/>
              <a:ea typeface="Palatino" pitchFamily="2" charset="7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BA23EED-4355-1C8A-8977-98EE41A3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0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Value Iteration</a:t>
            </a:r>
            <a:endParaRPr lang="en-US" dirty="0">
              <a:latin typeface="Palatino" pitchFamily="2" charset="77"/>
              <a:ea typeface="Palatino" pitchFamily="2" charset="77"/>
              <a:cs typeface="Calibri"/>
              <a:sym typeface="Symbol" pitchFamily="18" charset="2"/>
            </a:endParaRP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>
            <a:normAutofit/>
          </a:bodyPr>
          <a:lstStyle/>
          <a:p>
            <a:r>
              <a:rPr lang="fa-IR" dirty="0" err="1"/>
              <a:t>معادلات</a:t>
            </a:r>
            <a:r>
              <a:rPr lang="fa-IR" dirty="0"/>
              <a:t> </a:t>
            </a:r>
            <a:r>
              <a:rPr lang="fa-IR" dirty="0" err="1"/>
              <a:t>بلمن</a:t>
            </a:r>
            <a:r>
              <a:rPr lang="fa-IR" dirty="0"/>
              <a:t> (</a:t>
            </a:r>
            <a:r>
              <a:rPr lang="en-US" dirty="0"/>
              <a:t>Bellman</a:t>
            </a:r>
            <a:r>
              <a:rPr lang="fa-IR" dirty="0"/>
              <a:t>)</a:t>
            </a:r>
            <a:r>
              <a:rPr lang="en-US" dirty="0"/>
              <a:t> </a:t>
            </a:r>
            <a:r>
              <a:rPr lang="fa-IR" dirty="0"/>
              <a:t>مقادیر بهینه را مشخص </a:t>
            </a:r>
            <a:r>
              <a:rPr lang="fa-IR" dirty="0" err="1"/>
              <a:t>می‌کنند</a:t>
            </a:r>
            <a:r>
              <a:rPr lang="fa-IR" dirty="0"/>
              <a:t>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Palatino" pitchFamily="2" charset="77"/>
              <a:ea typeface="Palatino" pitchFamily="2" charset="77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Palatino" pitchFamily="2" charset="77"/>
              <a:ea typeface="Palatino" pitchFamily="2" charset="77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Palatino" pitchFamily="2" charset="77"/>
              <a:ea typeface="Palatino" pitchFamily="2" charset="77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Palatino" pitchFamily="2" charset="77"/>
              <a:ea typeface="Palatino" pitchFamily="2" charset="77"/>
              <a:cs typeface="Calibri"/>
            </a:endParaRPr>
          </a:p>
          <a:p>
            <a:r>
              <a:rPr lang="fa-IR" dirty="0"/>
              <a:t>تکرار مقدار (</a:t>
            </a:r>
            <a:r>
              <a:rPr lang="en-US" dirty="0"/>
              <a:t>Value Iteration</a:t>
            </a:r>
            <a:r>
              <a:rPr lang="fa-IR" dirty="0"/>
              <a:t>) این مقادیر را محاسبه </a:t>
            </a:r>
            <a:r>
              <a:rPr lang="fa-IR" dirty="0" err="1"/>
              <a:t>می‌کند</a:t>
            </a:r>
            <a:r>
              <a:rPr lang="fa-IR" dirty="0"/>
              <a:t>.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Palatino" pitchFamily="2" charset="77"/>
              <a:ea typeface="Palatino" pitchFamily="2" charset="77"/>
              <a:cs typeface="Calibri"/>
            </a:endParaRPr>
          </a:p>
          <a:p>
            <a:pPr marL="914353" lvl="2" indent="0">
              <a:lnSpc>
                <a:spcPct val="80000"/>
              </a:lnSpc>
              <a:buNone/>
            </a:pPr>
            <a:endParaRPr lang="en-US" dirty="0">
              <a:latin typeface="Palatino" pitchFamily="2" charset="77"/>
              <a:ea typeface="Palatino" pitchFamily="2" charset="77"/>
              <a:cs typeface="Calibri"/>
            </a:endParaRPr>
          </a:p>
          <a:p>
            <a:pPr marL="914353" lvl="2" indent="0">
              <a:lnSpc>
                <a:spcPct val="80000"/>
              </a:lnSpc>
              <a:buNone/>
            </a:pPr>
            <a:endParaRPr lang="en-US" sz="2000" dirty="0">
              <a:latin typeface="Palatino" pitchFamily="2" charset="77"/>
              <a:ea typeface="Palatino" pitchFamily="2" charset="77"/>
              <a:cs typeface="Calibri"/>
            </a:endParaRPr>
          </a:p>
          <a:p>
            <a:pPr lvl="1">
              <a:lnSpc>
                <a:spcPct val="80000"/>
              </a:lnSpc>
            </a:pPr>
            <a:endParaRPr lang="fa-IR" sz="2400" dirty="0">
              <a:latin typeface="Palatino" pitchFamily="2" charset="77"/>
              <a:ea typeface="Palatino" pitchFamily="2" charset="77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Palatino" pitchFamily="2" charset="77"/>
              <a:ea typeface="Palatino" pitchFamily="2" charset="77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Palatino" pitchFamily="2" charset="77"/>
              <a:ea typeface="Palatino" pitchFamily="2" charset="77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67995" y="4593664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90343" y="1690688"/>
            <a:ext cx="2209800" cy="2427288"/>
            <a:chOff x="2400" y="1209"/>
            <a:chExt cx="1392" cy="1529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Palatino" pitchFamily="2" charset="77"/>
                  <a:ea typeface="Palatino" pitchFamily="2" charset="77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2976" y="1209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V(s)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Palatino" pitchFamily="2" charset="77"/>
                  <a:ea typeface="Palatino" pitchFamily="2" charset="77"/>
                  <a:cs typeface="Calibri"/>
                </a:rPr>
                <a:t>s,a,s</a:t>
              </a:r>
              <a:r>
                <a:rPr lang="ja-JP" altLang="en-US">
                  <a:latin typeface="Palatino" pitchFamily="2" charset="77"/>
                  <a:cs typeface="Calibri"/>
                </a:rPr>
                <a:t>’</a:t>
              </a:r>
              <a:endParaRPr lang="en-US" dirty="0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688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V(s’</a:t>
              </a:r>
              <a:r>
                <a:rPr lang="en-US" altLang="ja-JP" dirty="0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571343" y="4205288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 pitchFamily="2" charset="77"/>
              <a:ea typeface="Palatino" pitchFamily="2" charset="77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967995" y="2065284"/>
            <a:ext cx="6950388" cy="690805"/>
          </a:xfrm>
          <a:prstGeom prst="rect">
            <a:avLst/>
          </a:prstGeom>
          <a:noFill/>
          <a:ln/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5BF1271-67F7-6EBA-68D5-D9FEA4AFD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FCB86B0-431E-E615-ADA8-6E1CD3AA4802}"/>
              </a:ext>
            </a:extLst>
          </p:cNvPr>
          <p:cNvSpPr txBox="1"/>
          <p:nvPr/>
        </p:nvSpPr>
        <p:spPr>
          <a:xfrm>
            <a:off x="8881047" y="5270599"/>
            <a:ext cx="2074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dirty="0">
                <a:latin typeface="Palatino" pitchFamily="2" charset="77"/>
                <a:ea typeface="Palatino" pitchFamily="2" charset="77"/>
                <a:cs typeface="Calibri"/>
              </a:rPr>
              <a:t>“Bellman Update”</a:t>
            </a:r>
          </a:p>
          <a:p>
            <a:pPr marL="0" algn="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04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5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>
                <a:ea typeface="ＭＳ Ｐゴシック" pitchFamily="34" charset="-128"/>
                <a:sym typeface="Symbol" pitchFamily="18" charset="2"/>
              </a:rPr>
              <a:t>الگوریتم</a:t>
            </a:r>
            <a:r>
              <a:rPr lang="fa-IR" dirty="0">
                <a:ea typeface="ＭＳ Ｐゴシック" pitchFamily="34" charset="-128"/>
                <a:sym typeface="Symbol" pitchFamily="18" charset="2"/>
              </a:rPr>
              <a:t> </a:t>
            </a:r>
            <a:r>
              <a:rPr lang="en-US" dirty="0"/>
              <a:t>Value Iteration</a:t>
            </a:r>
            <a:endParaRPr lang="en-US" dirty="0">
              <a:ea typeface="ＭＳ Ｐゴシック" pitchFamily="34" charset="-128"/>
              <a:sym typeface="Symbol" pitchFamily="18" charset="2"/>
            </a:endParaRP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fa-IR" sz="2400" dirty="0">
                <a:ea typeface="ＭＳ Ｐゴシック" pitchFamily="34" charset="-128"/>
              </a:rPr>
              <a:t>با بردار </a:t>
            </a:r>
            <a:r>
              <a:rPr lang="en-US" sz="2400" dirty="0">
                <a:ea typeface="ＭＳ Ｐゴシック" pitchFamily="34" charset="-128"/>
              </a:rPr>
              <a:t>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 </a:t>
            </a:r>
            <a:r>
              <a:rPr lang="fa-IR" sz="2400" dirty="0">
                <a:ea typeface="ＭＳ Ｐゴシック" pitchFamily="34" charset="-128"/>
              </a:rPr>
              <a:t> شروع کن.  </a:t>
            </a:r>
            <a:r>
              <a:rPr lang="fa-IR" sz="2400" dirty="0"/>
              <a:t>یعنی وقتی هیچ گامی </a:t>
            </a:r>
            <a:r>
              <a:rPr lang="en-US" sz="2400" dirty="0"/>
              <a:t>time step)</a:t>
            </a:r>
            <a:r>
              <a:rPr lang="fa-IR" sz="2400" dirty="0"/>
              <a:t>) باقی نمانده، مجموع پاداش مورد انتظار صفر است.</a:t>
            </a:r>
          </a:p>
          <a:p>
            <a:pPr>
              <a:lnSpc>
                <a:spcPct val="8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fa-IR" sz="2400" dirty="0">
                <a:ea typeface="ＭＳ Ｐゴシック" pitchFamily="34" charset="-128"/>
              </a:rPr>
              <a:t>با داشتن بردار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</a:t>
            </a:r>
            <a:r>
              <a:rPr lang="fa-IR" sz="2400" dirty="0">
                <a:ea typeface="ＭＳ Ｐゴシック" pitchFamily="34" charset="-128"/>
              </a:rPr>
              <a:t>، برای هر حالت </a:t>
            </a:r>
            <a:r>
              <a:rPr lang="en-US" sz="2400" dirty="0">
                <a:ea typeface="ＭＳ Ｐゴシック" pitchFamily="34" charset="-128"/>
              </a:rPr>
              <a:t>V</a:t>
            </a:r>
            <a:r>
              <a:rPr lang="en-US" sz="2400" baseline="-25000" dirty="0">
                <a:ea typeface="ＭＳ Ｐゴシック" pitchFamily="34" charset="-128"/>
              </a:rPr>
              <a:t>k+1</a:t>
            </a:r>
            <a:r>
              <a:rPr lang="en-US" sz="2400" dirty="0">
                <a:ea typeface="ＭＳ Ｐゴシック" pitchFamily="34" charset="-128"/>
              </a:rPr>
              <a:t>(s)</a:t>
            </a:r>
            <a:r>
              <a:rPr lang="fa-IR" sz="2400" dirty="0">
                <a:ea typeface="ＭＳ Ｐゴシック" pitchFamily="34" charset="-128"/>
              </a:rPr>
              <a:t> را به دست بیار </a:t>
            </a:r>
            <a:r>
              <a:rPr lang="en-US" sz="2400" dirty="0">
                <a:ea typeface="ＭＳ Ｐゴシック" pitchFamily="34" charset="-128"/>
              </a:rPr>
              <a:t>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V = B(V) Where B is the Bellman update operator</a:t>
            </a:r>
          </a:p>
          <a:p>
            <a:r>
              <a:rPr lang="fa-IR" sz="2400" dirty="0"/>
              <a:t>تکرار کن تا </a:t>
            </a:r>
            <a:r>
              <a:rPr lang="fa-IR" sz="2400" dirty="0" err="1"/>
              <a:t>همگرایی</a:t>
            </a:r>
            <a:r>
              <a:rPr lang="fa-IR" sz="2400" dirty="0"/>
              <a:t> حاصل شود، که در نهایت منجر به </a:t>
            </a:r>
            <a:r>
              <a:rPr lang="en-US" sz="2400" dirty="0"/>
              <a:t>V* </a:t>
            </a:r>
            <a:r>
              <a:rPr lang="fa-IR" sz="2400" dirty="0"/>
              <a:t> </a:t>
            </a:r>
            <a:r>
              <a:rPr lang="fa-IR" sz="2400" dirty="0" err="1"/>
              <a:t>می‌شود</a:t>
            </a:r>
            <a:r>
              <a:rPr lang="fa-IR" sz="2400" dirty="0"/>
              <a:t>.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fa-IR" sz="2400" dirty="0">
                <a:ea typeface="ＭＳ Ｐゴシック" pitchFamily="34" charset="-128"/>
              </a:rPr>
              <a:t>پیچیدگی زمانی هر تکرار:‌ </a:t>
            </a:r>
            <a:r>
              <a:rPr lang="en-US" sz="2400" dirty="0">
                <a:ea typeface="ＭＳ Ｐゴシック" pitchFamily="34" charset="-128"/>
              </a:rPr>
              <a:t>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fa-IR" sz="2400" dirty="0">
                <a:ea typeface="ＭＳ Ｐゴシック" pitchFamily="34" charset="-128"/>
              </a:rPr>
              <a:t>قضیه: این </a:t>
            </a:r>
            <a:r>
              <a:rPr lang="fa-IR" sz="2400" dirty="0" err="1">
                <a:ea typeface="ＭＳ Ｐゴシック" pitchFamily="34" charset="-128"/>
              </a:rPr>
              <a:t>الگوریتم</a:t>
            </a:r>
            <a:r>
              <a:rPr lang="fa-IR" sz="2400" dirty="0">
                <a:ea typeface="ＭＳ Ｐゴシック" pitchFamily="34" charset="-128"/>
              </a:rPr>
              <a:t> به یک مجموعه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fa-IR" sz="2400" dirty="0" err="1">
                <a:ea typeface="ＭＳ Ｐゴシック" pitchFamily="34" charset="-128"/>
              </a:rPr>
              <a:t>ی</a:t>
            </a:r>
            <a:r>
              <a:rPr lang="fa-IR" sz="2400" dirty="0">
                <a:ea typeface="ＭＳ Ｐゴシック" pitchFamily="34" charset="-128"/>
              </a:rPr>
              <a:t> یکتا از مقادیر بهینه همگرا می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fa-IR" sz="2400" dirty="0">
                <a:ea typeface="ＭＳ Ｐゴシック" pitchFamily="34" charset="-128"/>
              </a:rPr>
              <a:t>شود: </a:t>
            </a:r>
          </a:p>
          <a:p>
            <a:pPr lvl="1"/>
            <a:r>
              <a:rPr lang="fa-IR" sz="1600" dirty="0"/>
              <a:t>ایده اصلی: </a:t>
            </a:r>
            <a:r>
              <a:rPr lang="fa-IR" sz="1600" dirty="0" err="1"/>
              <a:t>تقریب‌ها</a:t>
            </a:r>
            <a:r>
              <a:rPr lang="fa-IR" sz="1600" dirty="0"/>
              <a:t> </a:t>
            </a:r>
            <a:r>
              <a:rPr lang="fa-IR" sz="1600" dirty="0" err="1"/>
              <a:t>به‌تدریج</a:t>
            </a:r>
            <a:r>
              <a:rPr lang="fa-IR" sz="1600" dirty="0"/>
              <a:t> به سمت مقادیر بهینه اصلاح </a:t>
            </a:r>
            <a:r>
              <a:rPr lang="fa-IR" sz="1600" dirty="0" err="1"/>
              <a:t>می‌شوند</a:t>
            </a:r>
            <a:r>
              <a:rPr lang="fa-IR" sz="1600" dirty="0"/>
              <a:t>.</a:t>
            </a:r>
          </a:p>
          <a:p>
            <a:pPr lvl="1"/>
            <a:r>
              <a:rPr lang="fa-IR" sz="1600" dirty="0">
                <a:ea typeface="ＭＳ Ｐゴシック" pitchFamily="34" charset="-128"/>
              </a:rPr>
              <a:t>سیاست (</a:t>
            </a:r>
            <a:r>
              <a:rPr lang="en-US" sz="1600" dirty="0">
                <a:ea typeface="ＭＳ Ｐゴシック" pitchFamily="34" charset="-128"/>
              </a:rPr>
              <a:t>Policy</a:t>
            </a:r>
            <a:r>
              <a:rPr lang="fa-IR" sz="1600" dirty="0">
                <a:ea typeface="ＭＳ Ｐゴシック" pitchFamily="34" charset="-128"/>
              </a:rPr>
              <a:t>)</a:t>
            </a: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fa-IR" sz="1600" dirty="0">
                <a:ea typeface="ＭＳ Ｐゴシック" pitchFamily="34" charset="-128"/>
              </a:rPr>
              <a:t>ممکن است خیلی زودتر از مقادیر (</a:t>
            </a:r>
            <a:r>
              <a:rPr lang="en-US" sz="1600" dirty="0">
                <a:ea typeface="ＭＳ Ｐゴシック" pitchFamily="34" charset="-128"/>
              </a:rPr>
              <a:t>Values</a:t>
            </a:r>
            <a:r>
              <a:rPr lang="fa-IR" sz="1600" dirty="0">
                <a:ea typeface="ＭＳ Ｐゴシック" pitchFamily="34" charset="-128"/>
              </a:rPr>
              <a:t>)</a:t>
            </a:r>
            <a:r>
              <a:rPr lang="en-US" sz="1600" dirty="0">
                <a:ea typeface="ＭＳ Ｐゴシック" pitchFamily="34" charset="-128"/>
              </a:rPr>
              <a:t> </a:t>
            </a:r>
            <a:r>
              <a:rPr lang="fa-IR" sz="1600" dirty="0">
                <a:ea typeface="ＭＳ Ｐゴシック" pitchFamily="34" charset="-128"/>
              </a:rPr>
              <a:t>همگرا شود</a:t>
            </a: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316873" y="2940684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457200" y="2191118"/>
            <a:ext cx="2286000" cy="2122488"/>
            <a:chOff x="2400" y="1401"/>
            <a:chExt cx="1440" cy="1337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Palatino" pitchFamily="2" charset="77"/>
                  <a:ea typeface="Palatino" pitchFamily="2" charset="77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Palatino" pitchFamily="2" charset="77"/>
                  <a:ea typeface="Palatino" pitchFamily="2" charset="77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V</a:t>
              </a:r>
              <a:r>
                <a:rPr lang="en-US" baseline="-25000" dirty="0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k+1</a:t>
              </a:r>
              <a:r>
                <a:rPr lang="en-US" dirty="0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Palatino" pitchFamily="2" charset="77"/>
                  <a:ea typeface="Palatino" pitchFamily="2" charset="77"/>
                  <a:cs typeface="Calibri"/>
                </a:rPr>
                <a:t>s,a,s</a:t>
              </a:r>
              <a:r>
                <a:rPr lang="ja-JP" altLang="en-US">
                  <a:latin typeface="Palatino" pitchFamily="2" charset="77"/>
                  <a:cs typeface="Calibri"/>
                </a:rPr>
                <a:t>’</a:t>
              </a:r>
              <a:endParaRPr lang="en-US" dirty="0"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V</a:t>
              </a:r>
              <a:r>
                <a:rPr lang="en-US" baseline="-25000" dirty="0" err="1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k</a:t>
              </a:r>
              <a:r>
                <a:rPr lang="en-US" dirty="0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(s’</a:t>
              </a:r>
              <a:r>
                <a:rPr lang="en-US" altLang="ja-JP" dirty="0">
                  <a:solidFill>
                    <a:srgbClr val="0000FF"/>
                  </a:solidFill>
                  <a:latin typeface="Palatino" pitchFamily="2" charset="77"/>
                  <a:ea typeface="Palatino" pitchFamily="2" charset="77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Palatino" pitchFamily="2" charset="77"/>
                <a:ea typeface="Palatino" pitchFamily="2" charset="77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838200" y="4400918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>
              <a:latin typeface="Calibri"/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6B22098-43ED-D7BA-C4E2-E29A9122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8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7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57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5718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571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5718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3C9E48F-C812-A279-026D-8641E5E4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D12946-A399-D74E-6230-A1E99E87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a-IR" sz="6000" dirty="0" smtClean="0"/>
              <a:t>۱. فرایند </a:t>
            </a:r>
            <a:r>
              <a:rPr lang="fa-IR" sz="6000" dirty="0"/>
              <a:t>تصمیم </a:t>
            </a:r>
            <a:r>
              <a:rPr lang="fa-IR" sz="6000" dirty="0" err="1"/>
              <a:t>مارکوف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fa-IR" sz="6000" dirty="0"/>
              <a:t> (</a:t>
            </a:r>
            <a:r>
              <a:rPr lang="en-US" sz="6000" dirty="0"/>
              <a:t>Markov Decision Processes</a:t>
            </a:r>
            <a:r>
              <a:rPr lang="fa-IR" sz="6000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D01C3-008E-5505-C3F2-7301DCCBA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6D767B-118F-CD3C-50E4-92ABB83D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42479FA6-806C-6631-C2B3-F098DC6F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7299" y="3136106"/>
            <a:ext cx="4644872" cy="2133600"/>
          </a:xfrm>
          <a:prstGeom prst="rect">
            <a:avLst/>
          </a:prstGeom>
          <a:noFill/>
        </p:spPr>
      </p:pic>
      <p:pic>
        <p:nvPicPr>
          <p:cNvPr id="7" name="Picture 1">
            <a:extLst>
              <a:ext uri="{FF2B5EF4-FFF2-40B4-BE49-F238E27FC236}">
                <a16:creationId xmlns="" xmlns:a16="http://schemas.microsoft.com/office/drawing/2014/main" id="{068ABA06-3D57-3033-6A98-C3FA137F8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967" y="4492329"/>
            <a:ext cx="4114284" cy="23085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097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71600" y="3564988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S: 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  <p:sp>
        <p:nvSpPr>
          <p:cNvPr id="19" name="TextBox 18"/>
          <p:cNvSpPr txBox="1"/>
          <p:nvPr/>
        </p:nvSpPr>
        <p:spPr>
          <a:xfrm>
            <a:off x="1371600" y="3917327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.5*2+.5*2=2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2E68724-0856-3C86-C40A-3D8AA084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24000" y="3730939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  <p:sp>
        <p:nvSpPr>
          <p:cNvPr id="20" name="TextBox 19"/>
          <p:cNvSpPr txBox="1"/>
          <p:nvPr/>
        </p:nvSpPr>
        <p:spPr>
          <a:xfrm>
            <a:off x="2106181" y="3595137"/>
            <a:ext cx="2118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  <a:r>
              <a:rPr lang="en-US" sz="2000">
                <a:latin typeface="Palatino"/>
                <a:cs typeface="Palatino"/>
              </a:rPr>
              <a:t>: .5*1+.5*1=1</a:t>
            </a:r>
            <a:endParaRPr lang="en-US" sz="2000" dirty="0">
              <a:latin typeface="Palatino"/>
              <a:cs typeface="Palatin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6180" y="3960633"/>
            <a:ext cx="2118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-10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A8A357-D5CC-93B2-C679-8BB334248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3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6757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24000" y="3730939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  <p:sp>
        <p:nvSpPr>
          <p:cNvPr id="19" name="TextBox 18"/>
          <p:cNvSpPr txBox="1"/>
          <p:nvPr/>
        </p:nvSpPr>
        <p:spPr>
          <a:xfrm>
            <a:off x="2819400" y="3733800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1531" y="3741943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A3CB524-C40C-ADAD-E17E-F942930A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77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6757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24000" y="3730939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  <p:sp>
        <p:nvSpPr>
          <p:cNvPr id="19" name="TextBox 18"/>
          <p:cNvSpPr txBox="1"/>
          <p:nvPr/>
        </p:nvSpPr>
        <p:spPr>
          <a:xfrm>
            <a:off x="2819400" y="3733800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1531" y="3741943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34440" y="2223496"/>
            <a:ext cx="2118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S: 1+2=3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19200" y="2544365"/>
            <a:ext cx="2872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.5*(2+2)+.5*(2+1)=3.5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3C6DD4F-C476-596F-FEC5-88281FFFD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6757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24000" y="3730939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  <p:sp>
        <p:nvSpPr>
          <p:cNvPr id="19" name="TextBox 18"/>
          <p:cNvSpPr txBox="1"/>
          <p:nvPr/>
        </p:nvSpPr>
        <p:spPr>
          <a:xfrm>
            <a:off x="2819400" y="3733800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1531" y="3741943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47800" y="2376112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3.5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19931" y="2372380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2.5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91530" y="2359700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7C22026-1161-DC5E-59F5-D1C42383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5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استخراج سیاست</a:t>
            </a:r>
            <a:endParaRPr lang="en-US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998" y="1295950"/>
            <a:ext cx="6660802" cy="5232887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5C1B1F0-B1B2-72C0-0920-0B65F1AF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6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محاسبه‌ی</a:t>
            </a:r>
            <a:r>
              <a:rPr lang="fa-IR" dirty="0"/>
              <a:t> </a:t>
            </a:r>
            <a:r>
              <a:rPr lang="fa-IR" dirty="0" err="1"/>
              <a:t>عمل‌ها</a:t>
            </a:r>
            <a:r>
              <a:rPr lang="fa-IR" dirty="0"/>
              <a:t> از روی ارزش </a:t>
            </a:r>
            <a:r>
              <a:rPr lang="fa-IR" dirty="0" err="1"/>
              <a:t>حالت‌ها</a:t>
            </a:r>
            <a:endParaRPr lang="en-US" dirty="0"/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a-IR" sz="3000" dirty="0"/>
              <a:t>فرض کنید ارزش </a:t>
            </a:r>
            <a:r>
              <a:rPr lang="fa-IR" sz="3000" dirty="0" err="1"/>
              <a:t>بهینه‌ی</a:t>
            </a:r>
            <a:r>
              <a:rPr lang="fa-IR" sz="3000" dirty="0"/>
              <a:t> </a:t>
            </a:r>
            <a:r>
              <a:rPr lang="fa-IR" sz="3000" dirty="0" err="1"/>
              <a:t>حالت‌ها</a:t>
            </a:r>
            <a:r>
              <a:rPr lang="fa-IR" sz="3000" dirty="0"/>
              <a:t> را در اختیار داریم </a:t>
            </a:r>
            <a:r>
              <a:rPr lang="en-US" sz="3000" dirty="0"/>
              <a:t>V*(s)</a:t>
            </a:r>
          </a:p>
          <a:p>
            <a:pPr marL="342882" lvl="1" indent="-342882">
              <a:buClr>
                <a:schemeClr val="accent2"/>
              </a:buClr>
            </a:pPr>
            <a:endParaRPr lang="en-US" sz="2000" dirty="0"/>
          </a:p>
          <a:p>
            <a:r>
              <a:rPr lang="fa-IR" dirty="0"/>
              <a:t>در هر حالت باید چه عملی را انجام دهیم؟</a:t>
            </a:r>
          </a:p>
          <a:p>
            <a:pPr lvl="1"/>
            <a:r>
              <a:rPr lang="fa-IR" sz="2000" dirty="0"/>
              <a:t>خیلی واضح نیست!</a:t>
            </a:r>
          </a:p>
          <a:p>
            <a:pPr lvl="1"/>
            <a:endParaRPr lang="en-US" sz="1600" dirty="0"/>
          </a:p>
          <a:p>
            <a:pPr lvl="1"/>
            <a:endParaRPr lang="fa-IR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fa-IR" sz="2000" dirty="0"/>
          </a:p>
          <a:p>
            <a:pPr lvl="1"/>
            <a:endParaRPr lang="fa-IR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>
              <a:lnSpc>
                <a:spcPct val="120000"/>
              </a:lnSpc>
            </a:pPr>
            <a:r>
              <a:rPr lang="fa-IR" dirty="0"/>
              <a:t>این مرحله را استخراج سیاست (</a:t>
            </a:r>
            <a:r>
              <a:rPr lang="en-US" dirty="0"/>
              <a:t>policy extraction</a:t>
            </a:r>
            <a:r>
              <a:rPr lang="fa-IR" dirty="0"/>
              <a:t>)</a:t>
            </a:r>
            <a:r>
              <a:rPr lang="en-US" dirty="0"/>
              <a:t> </a:t>
            </a:r>
            <a:r>
              <a:rPr lang="fa-IR" dirty="0" err="1"/>
              <a:t>می‌نامند</a:t>
            </a:r>
            <a:r>
              <a:rPr lang="fa-IR" dirty="0"/>
              <a:t>، زیرا در این مرحله سیاست عامل از روی ارزش </a:t>
            </a:r>
            <a:r>
              <a:rPr lang="fa-IR" dirty="0" err="1"/>
              <a:t>حالت‌ها</a:t>
            </a:r>
            <a:r>
              <a:rPr lang="fa-IR" dirty="0"/>
              <a:t> (</a:t>
            </a:r>
            <a:r>
              <a:rPr lang="en-US" dirty="0"/>
              <a:t>values</a:t>
            </a:r>
            <a:r>
              <a:rPr lang="fa-IR" dirty="0"/>
              <a:t>)</a:t>
            </a:r>
            <a:r>
              <a:rPr lang="en-US" dirty="0"/>
              <a:t> </a:t>
            </a:r>
            <a:r>
              <a:rPr lang="fa-IR" dirty="0" err="1"/>
              <a:t>به‌دست</a:t>
            </a:r>
            <a:r>
              <a:rPr lang="fa-IR" dirty="0"/>
              <a:t> </a:t>
            </a:r>
            <a:r>
              <a:rPr lang="fa-IR" dirty="0" err="1"/>
              <a:t>می‌آید</a:t>
            </a:r>
            <a:r>
              <a:rPr lang="fa-IR" dirty="0"/>
              <a:t>.</a:t>
            </a:r>
          </a:p>
          <a:p>
            <a:pPr lvl="1">
              <a:lnSpc>
                <a:spcPct val="120000"/>
              </a:lnSpc>
            </a:pP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899901" y="4158149"/>
            <a:ext cx="6392197" cy="685800"/>
          </a:xfrm>
          <a:prstGeom prst="rect">
            <a:avLst/>
          </a:prstGeom>
          <a:noFill/>
          <a:ln/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22147" r="62711" b="41695"/>
          <a:stretch/>
        </p:blipFill>
        <p:spPr bwMode="auto">
          <a:xfrm>
            <a:off x="206931" y="878717"/>
            <a:ext cx="364759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504853" y="4193317"/>
            <a:ext cx="1195552" cy="334755"/>
          </a:xfrm>
          <a:prstGeom prst="rect">
            <a:avLst/>
          </a:prstGeom>
          <a:noFill/>
          <a:ln/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1F2AD88-8CA5-3EB9-EDDA-5E99F90A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6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3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336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محاسبه‌ی</a:t>
            </a:r>
            <a:r>
              <a:rPr lang="fa-IR" dirty="0"/>
              <a:t> عمل از روی ارزش </a:t>
            </a:r>
            <a:r>
              <a:rPr lang="fa-IR" dirty="0" err="1"/>
              <a:t>حالت‌های</a:t>
            </a:r>
            <a:r>
              <a:rPr lang="fa-IR" dirty="0"/>
              <a:t> </a:t>
            </a:r>
            <a:r>
              <a:rPr lang="en-US"/>
              <a:t>Q</a:t>
            </a:r>
            <a:endParaRPr lang="en-US" dirty="0"/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فرض کنید ارزش </a:t>
            </a:r>
            <a:r>
              <a:rPr lang="fa-IR" dirty="0" err="1"/>
              <a:t>بهینه‌ی</a:t>
            </a:r>
            <a:r>
              <a:rPr lang="fa-IR" dirty="0"/>
              <a:t> </a:t>
            </a:r>
            <a:r>
              <a:rPr lang="fa-IR" dirty="0" err="1"/>
              <a:t>حالت‌های</a:t>
            </a:r>
            <a:r>
              <a:rPr lang="fa-IR" dirty="0"/>
              <a:t> </a:t>
            </a:r>
            <a:r>
              <a:rPr lang="en-US" dirty="0"/>
              <a:t>Q</a:t>
            </a:r>
            <a:r>
              <a:rPr lang="fa-IR" dirty="0"/>
              <a:t> را در اختیار داریم</a:t>
            </a:r>
          </a:p>
          <a:p>
            <a:endParaRPr lang="en-US" sz="2800" dirty="0"/>
          </a:p>
          <a:p>
            <a:r>
              <a:rPr lang="fa-IR" dirty="0"/>
              <a:t>در هر حالت باید چه عملی را انجام دهیم؟</a:t>
            </a:r>
          </a:p>
          <a:p>
            <a:pPr lvl="1"/>
            <a:r>
              <a:rPr lang="fa-IR" sz="2000" dirty="0"/>
              <a:t>بسیار ساده است!</a:t>
            </a:r>
          </a:p>
          <a:p>
            <a:pPr lvl="1"/>
            <a:endParaRPr lang="fa-IR" sz="2000" dirty="0"/>
          </a:p>
          <a:p>
            <a:pPr marL="457176" lvl="1" indent="0">
              <a:buNone/>
            </a:pP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fa-IR" dirty="0"/>
              <a:t>یک درس مهم: انتخاب عمل از روی مقادیر </a:t>
            </a:r>
            <a:r>
              <a:rPr lang="en-US" dirty="0"/>
              <a:t>q </a:t>
            </a:r>
            <a:r>
              <a:rPr lang="fa-IR" dirty="0"/>
              <a:t> </a:t>
            </a:r>
            <a:r>
              <a:rPr lang="fa-IR" dirty="0" err="1"/>
              <a:t>ساده‌تر</a:t>
            </a:r>
            <a:r>
              <a:rPr lang="fa-IR" dirty="0"/>
              <a:t> است.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90708" y="1825625"/>
            <a:ext cx="4557346" cy="345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781463" y="4149613"/>
            <a:ext cx="2438928" cy="478221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5395546" y="4137281"/>
            <a:ext cx="1195552" cy="334755"/>
          </a:xfrm>
          <a:prstGeom prst="rect">
            <a:avLst/>
          </a:prstGeom>
          <a:noFill/>
          <a:ln/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47E07BE-D809-BE25-C253-2C71A8A5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4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3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33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مشکلات </a:t>
            </a:r>
            <a:r>
              <a:rPr lang="fa-IR" dirty="0" err="1"/>
              <a:t>الگوریتم</a:t>
            </a:r>
            <a:r>
              <a:rPr lang="fa-IR" dirty="0"/>
              <a:t> تکرار مقدار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 err="1"/>
              <a:t>الگوریتم</a:t>
            </a:r>
            <a:r>
              <a:rPr lang="fa-IR" dirty="0"/>
              <a:t> تکرار مقدار، معادله </a:t>
            </a:r>
            <a:r>
              <a:rPr lang="fa-IR" dirty="0" err="1"/>
              <a:t>ی</a:t>
            </a:r>
            <a:r>
              <a:rPr lang="fa-IR" dirty="0"/>
              <a:t> </a:t>
            </a:r>
            <a:r>
              <a:rPr lang="fa-IR" dirty="0" err="1"/>
              <a:t>بلمن</a:t>
            </a:r>
            <a:r>
              <a:rPr lang="fa-IR" dirty="0"/>
              <a:t> را تکرار می کند:</a:t>
            </a:r>
            <a:endParaRPr lang="en-US" sz="2800" dirty="0"/>
          </a:p>
          <a:p>
            <a:endParaRPr lang="en-US" sz="2800" dirty="0"/>
          </a:p>
          <a:p>
            <a:endParaRPr lang="fa-IR" sz="2800" dirty="0"/>
          </a:p>
          <a:p>
            <a:endParaRPr lang="en-US" sz="2800" dirty="0"/>
          </a:p>
          <a:p>
            <a:pPr lvl="1"/>
            <a:r>
              <a:rPr lang="fa-IR" dirty="0"/>
              <a:t>مشکل ۱. این </a:t>
            </a:r>
            <a:r>
              <a:rPr lang="fa-IR" dirty="0" err="1"/>
              <a:t>الگوریتم</a:t>
            </a:r>
            <a:r>
              <a:rPr lang="fa-IR" dirty="0"/>
              <a:t> کند است - هر تکرار </a:t>
            </a:r>
            <a:r>
              <a:rPr lang="en-US" dirty="0"/>
              <a:t>O(S</a:t>
            </a:r>
            <a:r>
              <a:rPr lang="en-US" baseline="30000" dirty="0"/>
              <a:t>2</a:t>
            </a:r>
            <a:r>
              <a:rPr lang="en-US" dirty="0"/>
              <a:t>A)</a:t>
            </a:r>
          </a:p>
          <a:p>
            <a:pPr lvl="1"/>
            <a:endParaRPr lang="en-US" dirty="0"/>
          </a:p>
          <a:p>
            <a:pPr lvl="1"/>
            <a:r>
              <a:rPr lang="fa-IR" dirty="0"/>
              <a:t>مشکل ۲. مقدار «</a:t>
            </a:r>
            <a:r>
              <a:rPr lang="fa-IR" dirty="0" err="1"/>
              <a:t>ماکزیمم</a:t>
            </a:r>
            <a:r>
              <a:rPr lang="fa-IR" dirty="0"/>
              <a:t>» در هر حالت به ندرت تغییر </a:t>
            </a:r>
            <a:r>
              <a:rPr lang="fa-IR" dirty="0" err="1"/>
              <a:t>می‌کند</a:t>
            </a:r>
            <a:r>
              <a:rPr lang="fa-IR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fa-IR" dirty="0"/>
              <a:t>مشکل ۳. در اغلب موارد، سیاست بسیار سریعتر از ارزش </a:t>
            </a:r>
            <a:r>
              <a:rPr lang="fa-IR" dirty="0" err="1"/>
              <a:t>حالت‌ها</a:t>
            </a:r>
            <a:r>
              <a:rPr lang="fa-IR" dirty="0"/>
              <a:t> همگرا </a:t>
            </a:r>
            <a:r>
              <a:rPr lang="fa-IR" dirty="0" err="1"/>
              <a:t>می‌شود</a:t>
            </a:r>
            <a:r>
              <a:rPr lang="fa-IR" dirty="0"/>
              <a:t>.</a:t>
            </a:r>
            <a:endParaRPr lang="en-US" sz="2000" dirty="0"/>
          </a:p>
          <a:p>
            <a:endParaRPr lang="en-US" sz="2400" dirty="0"/>
          </a:p>
        </p:txBody>
      </p:sp>
      <p:pic>
        <p:nvPicPr>
          <p:cNvPr id="5" name="Picture 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447612" y="2741207"/>
            <a:ext cx="6629400" cy="630314"/>
          </a:xfrm>
          <a:prstGeom prst="rect">
            <a:avLst/>
          </a:prstGeom>
          <a:noFill/>
          <a:ln/>
          <a:effectLst/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8100" y="1825625"/>
            <a:ext cx="3048000" cy="2754586"/>
            <a:chOff x="2400" y="1401"/>
            <a:chExt cx="1392" cy="1258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a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Palatino"/>
                  <a:cs typeface="Palatino"/>
                </a:rPr>
                <a:t>s,a,s</a:t>
              </a:r>
              <a:r>
                <a:rPr lang="ja-JP" altLang="en-US" sz="2400">
                  <a:latin typeface="Palatino"/>
                  <a:cs typeface="Palatino"/>
                </a:rPr>
                <a:t>’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1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Palatino"/>
                  <a:cs typeface="Palatino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29F1004-E200-966E-6F12-021920B8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8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k=12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0E871FC-3F9E-806C-CF7C-EE3907748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C2CEE5D-F959-9197-15AA-CD09D8435AE1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8089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ea typeface="ＭＳ Ｐゴシック" pitchFamily="34" charset="-128"/>
              </a:rPr>
              <a:t>جستجوی تصادفی 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690688"/>
            <a:ext cx="5605861" cy="4856162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28BB41D-302D-A43D-BC0B-7D0795142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8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k=100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3F3D86E-9177-84D7-8175-3A41325D1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E663C0D-D17A-1798-72FF-9E95FA6E312B}"/>
              </a:ext>
            </a:extLst>
          </p:cNvPr>
          <p:cNvSpPr txBox="1"/>
          <p:nvPr/>
        </p:nvSpPr>
        <p:spPr>
          <a:xfrm>
            <a:off x="9258300" y="497187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نویز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۲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</a:t>
            </a:r>
            <a:endParaRPr lang="en-US" dirty="0">
              <a:latin typeface="IRNazanin" panose="02000506000000020002" pitchFamily="2" charset="-78"/>
              <a:ea typeface="Palatino" pitchFamily="2" charset="77"/>
              <a:cs typeface="IRNazanin" panose="02000506000000020002" pitchFamily="2" charset="-78"/>
            </a:endParaRP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ضریب کاهش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۹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/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۰ </a:t>
            </a:r>
          </a:p>
          <a:p>
            <a:pPr algn="r" rtl="1"/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پاداش </a:t>
            </a:r>
            <a:r>
              <a:rPr lang="fa-IR" dirty="0" err="1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مرحله‌ای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</a:t>
            </a:r>
            <a:r>
              <a:rPr lang="en-US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= </a:t>
            </a:r>
            <a:r>
              <a:rPr lang="fa-IR" dirty="0">
                <a:latin typeface="IRNazanin" panose="02000506000000020002" pitchFamily="2" charset="-78"/>
                <a:ea typeface="Palatino" pitchFamily="2" charset="77"/>
                <a:cs typeface="IRNazanin" panose="02000506000000020002" pitchFamily="2" charset="-78"/>
              </a:rPr>
              <a:t> ۰</a:t>
            </a:r>
          </a:p>
        </p:txBody>
      </p:sp>
    </p:spTree>
    <p:extLst>
      <p:ext uri="{BB962C8B-B14F-4D97-AF65-F5344CB8AC3E}">
        <p14:creationId xmlns:p14="http://schemas.microsoft.com/office/powerpoint/2010/main" val="103262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روش‌های</a:t>
            </a:r>
            <a:r>
              <a:rPr lang="fa-IR" dirty="0"/>
              <a:t> مبتنی بر سیاست (</a:t>
            </a:r>
            <a:r>
              <a:rPr lang="en-US" dirty="0"/>
              <a:t>Policy</a:t>
            </a:r>
            <a:r>
              <a:rPr lang="fa-IR" dirty="0"/>
              <a:t>)</a:t>
            </a:r>
            <a:endParaRPr lang="en-US" dirty="0"/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30400" y="1525113"/>
            <a:ext cx="7608888" cy="5332887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A21AF38-2EDD-69FB-42C3-182EF7683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الگوریتم</a:t>
            </a:r>
            <a:r>
              <a:rPr lang="fa-IR" dirty="0"/>
              <a:t> تکرار سیاست (</a:t>
            </a:r>
            <a:r>
              <a:rPr lang="en-US" dirty="0"/>
              <a:t>Policy Iteration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a-IR" sz="2400" dirty="0"/>
              <a:t>رویکرد جایگزین برای محاسبه مقادیر بهینه:</a:t>
            </a:r>
          </a:p>
          <a:p>
            <a:pPr lvl="1">
              <a:lnSpc>
                <a:spcPct val="120000"/>
              </a:lnSpc>
            </a:pPr>
            <a:r>
              <a:rPr lang="fa-IR" sz="1800" b="1" dirty="0">
                <a:solidFill>
                  <a:srgbClr val="C00000"/>
                </a:solidFill>
              </a:rPr>
              <a:t>گام ۱: ارزیابی سیاست (</a:t>
            </a:r>
            <a:r>
              <a:rPr lang="en-US" sz="1800" b="1" dirty="0">
                <a:solidFill>
                  <a:srgbClr val="C00000"/>
                </a:solidFill>
              </a:rPr>
              <a:t>Policy Evaluation</a:t>
            </a:r>
            <a:r>
              <a:rPr lang="fa-IR" sz="1800" b="1" dirty="0">
                <a:solidFill>
                  <a:srgbClr val="C00000"/>
                </a:solidFill>
              </a:rPr>
              <a:t>): </a:t>
            </a:r>
            <a:r>
              <a:rPr lang="fa-IR" sz="1800" dirty="0" err="1"/>
              <a:t>محاسبه‌ی</a:t>
            </a:r>
            <a:r>
              <a:rPr lang="fa-IR" sz="1800" dirty="0"/>
              <a:t> </a:t>
            </a:r>
            <a:r>
              <a:rPr lang="fa-IR" sz="1800" dirty="0" err="1"/>
              <a:t>سودمندی‌ها</a:t>
            </a:r>
            <a:r>
              <a:rPr lang="fa-IR" sz="1800" dirty="0"/>
              <a:t> (</a:t>
            </a:r>
            <a:r>
              <a:rPr lang="en-US" sz="1800" dirty="0"/>
              <a:t>utilities</a:t>
            </a:r>
            <a:r>
              <a:rPr lang="fa-IR" sz="1800" dirty="0"/>
              <a:t>)</a:t>
            </a:r>
            <a:r>
              <a:rPr lang="en-US" sz="1800" dirty="0"/>
              <a:t> </a:t>
            </a:r>
            <a:r>
              <a:rPr lang="fa-IR" sz="1800" dirty="0"/>
              <a:t>برای یک سیاست ثابت (نه </a:t>
            </a:r>
            <a:r>
              <a:rPr lang="fa-IR" sz="1800" dirty="0" err="1"/>
              <a:t>سودمندی‌های</a:t>
            </a:r>
            <a:r>
              <a:rPr lang="fa-IR" sz="1800" dirty="0"/>
              <a:t> بهینه!) تا زمان </a:t>
            </a:r>
            <a:r>
              <a:rPr lang="fa-IR" sz="1800" dirty="0" err="1"/>
              <a:t>همگرایی</a:t>
            </a:r>
            <a:r>
              <a:rPr lang="fa-IR" sz="1800" dirty="0"/>
              <a:t>.</a:t>
            </a:r>
          </a:p>
          <a:p>
            <a:pPr lvl="1">
              <a:lnSpc>
                <a:spcPct val="120000"/>
              </a:lnSpc>
            </a:pPr>
            <a:r>
              <a:rPr lang="fa-IR" sz="1800" b="1" dirty="0">
                <a:solidFill>
                  <a:srgbClr val="C00000"/>
                </a:solidFill>
              </a:rPr>
              <a:t>گام ۲: بهبود سیاست (</a:t>
            </a:r>
            <a:r>
              <a:rPr lang="en-US" sz="1800" b="1" dirty="0">
                <a:solidFill>
                  <a:srgbClr val="C00000"/>
                </a:solidFill>
              </a:rPr>
              <a:t>Policy Improvement</a:t>
            </a:r>
            <a:r>
              <a:rPr lang="fa-IR" sz="1800" b="1" dirty="0">
                <a:solidFill>
                  <a:srgbClr val="C00000"/>
                </a:solidFill>
              </a:rPr>
              <a:t>): </a:t>
            </a:r>
            <a:r>
              <a:rPr lang="fa-IR" sz="1800" dirty="0" err="1"/>
              <a:t>به‌روزرسانی</a:t>
            </a:r>
            <a:r>
              <a:rPr lang="fa-IR" sz="1800" dirty="0"/>
              <a:t> سیاست با استفاده از نگاه </a:t>
            </a:r>
            <a:r>
              <a:rPr lang="fa-IR" sz="1800" dirty="0" err="1"/>
              <a:t>یک‌گام</a:t>
            </a:r>
            <a:r>
              <a:rPr lang="fa-IR" sz="1800" dirty="0"/>
              <a:t> به جلو (</a:t>
            </a:r>
            <a:r>
              <a:rPr lang="en-US" sz="1800" dirty="0"/>
              <a:t>one-step look-ahead </a:t>
            </a:r>
            <a:r>
              <a:rPr lang="fa-IR" sz="1800" dirty="0"/>
              <a:t>) و استفاده از </a:t>
            </a:r>
            <a:r>
              <a:rPr lang="fa-IR" sz="1800" dirty="0" err="1"/>
              <a:t>سودمندی‌های</a:t>
            </a:r>
            <a:r>
              <a:rPr lang="fa-IR" sz="1800" dirty="0"/>
              <a:t> </a:t>
            </a:r>
            <a:r>
              <a:rPr lang="fa-IR" sz="1800" dirty="0" err="1"/>
              <a:t>همگراشده</a:t>
            </a:r>
            <a:r>
              <a:rPr lang="fa-IR" sz="1800" dirty="0"/>
              <a:t> (اما هنوز نه بهینه!) </a:t>
            </a:r>
            <a:r>
              <a:rPr lang="fa-IR" sz="1800" dirty="0" err="1"/>
              <a:t>به‌عنوان</a:t>
            </a:r>
            <a:r>
              <a:rPr lang="fa-IR" sz="1800" dirty="0"/>
              <a:t> مقادیر آینده.</a:t>
            </a:r>
          </a:p>
          <a:p>
            <a:pPr lvl="1">
              <a:lnSpc>
                <a:spcPct val="120000"/>
              </a:lnSpc>
            </a:pPr>
            <a:r>
              <a:rPr lang="fa-IR" sz="1800" dirty="0"/>
              <a:t>این مراحل تکرار </a:t>
            </a:r>
            <a:r>
              <a:rPr lang="fa-IR" sz="1800" dirty="0" err="1"/>
              <a:t>می‌شود</a:t>
            </a:r>
            <a:r>
              <a:rPr lang="fa-IR" sz="1800" dirty="0"/>
              <a:t> تا سیاست همگرا شود.</a:t>
            </a:r>
            <a:br>
              <a:rPr lang="fa-IR" sz="1800" dirty="0"/>
            </a:br>
            <a:endParaRPr lang="fa-IR" sz="1800" dirty="0"/>
          </a:p>
          <a:p>
            <a:pPr>
              <a:lnSpc>
                <a:spcPct val="120000"/>
              </a:lnSpc>
            </a:pPr>
            <a:r>
              <a:rPr lang="fa-IR" sz="2400" dirty="0"/>
              <a:t>این فرآیند </a:t>
            </a:r>
            <a:r>
              <a:rPr lang="fa-IR" sz="2400" b="1" dirty="0">
                <a:solidFill>
                  <a:srgbClr val="C00000"/>
                </a:solidFill>
              </a:rPr>
              <a:t>تکرار سیاست (</a:t>
            </a:r>
            <a:r>
              <a:rPr lang="en-US" sz="2400" b="1" dirty="0">
                <a:solidFill>
                  <a:srgbClr val="C00000"/>
                </a:solidFill>
              </a:rPr>
              <a:t>Policy Iteration</a:t>
            </a:r>
            <a:r>
              <a:rPr lang="fa-IR" sz="2400" dirty="0">
                <a:solidFill>
                  <a:srgbClr val="C00000"/>
                </a:solidFill>
              </a:rPr>
              <a:t>) </a:t>
            </a:r>
            <a:r>
              <a:rPr lang="fa-IR" sz="2400" dirty="0"/>
              <a:t>نام دارد.</a:t>
            </a:r>
          </a:p>
          <a:p>
            <a:pPr lvl="1">
              <a:lnSpc>
                <a:spcPct val="120000"/>
              </a:lnSpc>
            </a:pPr>
            <a:r>
              <a:rPr lang="fa-IR" sz="1800" dirty="0"/>
              <a:t>همچنان به جواب بهینه </a:t>
            </a:r>
            <a:r>
              <a:rPr lang="fa-IR" sz="1800" dirty="0" err="1"/>
              <a:t>می‌رسد</a:t>
            </a:r>
            <a:r>
              <a:rPr lang="fa-IR" sz="1800" dirty="0"/>
              <a:t>!</a:t>
            </a:r>
          </a:p>
          <a:p>
            <a:pPr lvl="1">
              <a:lnSpc>
                <a:spcPct val="120000"/>
              </a:lnSpc>
            </a:pPr>
            <a:r>
              <a:rPr lang="fa-IR" sz="1800" dirty="0"/>
              <a:t>در برخی شرایط </a:t>
            </a:r>
            <a:r>
              <a:rPr lang="fa-IR" sz="1800" dirty="0" err="1"/>
              <a:t>می‌تواند</a:t>
            </a:r>
            <a:r>
              <a:rPr lang="fa-IR" sz="1800" dirty="0"/>
              <a:t> (خیلی) </a:t>
            </a:r>
            <a:r>
              <a:rPr lang="fa-IR" sz="1800" dirty="0" err="1"/>
              <a:t>سریع‌تر</a:t>
            </a:r>
            <a:r>
              <a:rPr lang="fa-IR" sz="1800" dirty="0"/>
              <a:t> همگرا شود.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7F3E123-4ACC-D4DC-1523-65205B9B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ارزیابی سیاست (</a:t>
            </a:r>
            <a:r>
              <a:rPr lang="en-US" dirty="0"/>
              <a:t>Policy Evaluation</a:t>
            </a:r>
            <a:r>
              <a:rPr lang="fa-IR" dirty="0"/>
              <a:t>)</a:t>
            </a:r>
            <a:endParaRPr lang="en-US" dirty="0"/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3588" y="1476848"/>
            <a:ext cx="5764212" cy="485194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29254F3-44C1-9B5B-FE0D-516B54AB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874" y="170164"/>
            <a:ext cx="10515600" cy="1325563"/>
          </a:xfrm>
        </p:spPr>
        <p:txBody>
          <a:bodyPr/>
          <a:lstStyle/>
          <a:p>
            <a:r>
              <a:rPr lang="fa-IR" dirty="0" err="1"/>
              <a:t>سیاست‌های</a:t>
            </a:r>
            <a:r>
              <a:rPr lang="fa-IR" dirty="0"/>
              <a:t> ثابت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75235"/>
            <a:ext cx="11379200" cy="1782765"/>
          </a:xfrm>
        </p:spPr>
        <p:txBody>
          <a:bodyPr>
            <a:normAutofit/>
          </a:bodyPr>
          <a:lstStyle/>
          <a:p>
            <a:pPr lvl="5"/>
            <a:endParaRPr lang="en-US" sz="800" dirty="0">
              <a:latin typeface="Palatino"/>
              <a:cs typeface="Palatino"/>
            </a:endParaRPr>
          </a:p>
          <a:p>
            <a:r>
              <a:rPr lang="fa-IR" sz="2400" dirty="0"/>
              <a:t>اگر از سیاست ثابت </a:t>
            </a:r>
            <a:r>
              <a:rPr lang="en-US" sz="2400" dirty="0">
                <a:sym typeface="Symbol" pitchFamily="18" charset="2"/>
              </a:rPr>
              <a:t>(s</a:t>
            </a:r>
            <a:r>
              <a:rPr lang="en-US" sz="2400" dirty="0"/>
              <a:t>)</a:t>
            </a:r>
            <a:r>
              <a:rPr lang="fa-IR" sz="2400" dirty="0"/>
              <a:t> استفاده کنیم، درخت </a:t>
            </a:r>
            <a:r>
              <a:rPr lang="fa-IR" sz="2400" dirty="0" err="1"/>
              <a:t>ساده‌تر</a:t>
            </a:r>
            <a:r>
              <a:rPr lang="fa-IR" sz="2400" dirty="0"/>
              <a:t> </a:t>
            </a:r>
            <a:r>
              <a:rPr lang="fa-IR" sz="2400" dirty="0" err="1"/>
              <a:t>می‌شود</a:t>
            </a:r>
            <a:r>
              <a:rPr lang="fa-IR" sz="2400" dirty="0"/>
              <a:t>. - یک عمل به </a:t>
            </a:r>
            <a:r>
              <a:rPr lang="fa-IR" sz="2400" dirty="0" err="1"/>
              <a:t>ازای</a:t>
            </a:r>
            <a:r>
              <a:rPr lang="fa-IR" sz="2400" dirty="0"/>
              <a:t> هر حالت.</a:t>
            </a:r>
          </a:p>
          <a:p>
            <a:pPr lvl="1"/>
            <a:r>
              <a:rPr lang="fa-IR" sz="2000" dirty="0"/>
              <a:t>... بنابراین ارزش حالت</a:t>
            </a:r>
            <a:r>
              <a:rPr lang="en-US" sz="2000" dirty="0"/>
              <a:t> </a:t>
            </a:r>
            <a:r>
              <a:rPr lang="fa-IR" sz="2000" dirty="0"/>
              <a:t>ها در درخت بستگی به سیاست انتخاب شده دارد.</a:t>
            </a:r>
            <a:endParaRPr lang="en-US" sz="2000" dirty="0"/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2057400" y="1893614"/>
            <a:ext cx="3048000" cy="2754586"/>
            <a:chOff x="2400" y="1401"/>
            <a:chExt cx="1392" cy="1258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a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a</a:t>
              </a:r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Palatino"/>
                  <a:cs typeface="Palatino"/>
                </a:rPr>
                <a:t>s,a,s</a:t>
              </a:r>
              <a:r>
                <a:rPr lang="ja-JP" altLang="en-US" sz="2400">
                  <a:latin typeface="Palatino"/>
                  <a:cs typeface="Palatino"/>
                </a:rPr>
                <a:t>’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Palatino"/>
                  <a:cs typeface="Palatino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Palatino"/>
                <a:cs typeface="Palatino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7239438" y="1893614"/>
            <a:ext cx="2590362" cy="2754586"/>
            <a:chOff x="2400" y="1401"/>
            <a:chExt cx="1183" cy="1258"/>
          </a:xfrm>
        </p:grpSpPr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2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)</a:t>
              </a: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)</a:t>
              </a: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/>
                  <a:cs typeface="Palatino"/>
                </a:rPr>
                <a:t>s,</a:t>
              </a:r>
              <a:r>
                <a:rPr lang="en-US" sz="2400" dirty="0">
                  <a:latin typeface="Palatino"/>
                  <a:cs typeface="Palatino"/>
                  <a:sym typeface="Symbol" pitchFamily="18" charset="2"/>
                </a:rPr>
                <a:t> (s</a:t>
              </a:r>
              <a:r>
                <a:rPr lang="en-US" sz="2400" dirty="0">
                  <a:latin typeface="Palatino"/>
                  <a:cs typeface="Palatino"/>
                </a:rPr>
                <a:t>),s</a:t>
              </a:r>
              <a:r>
                <a:rPr lang="ja-JP" altLang="en-US" sz="2400">
                  <a:latin typeface="Palatino"/>
                  <a:cs typeface="Palatino"/>
                </a:rPr>
                <a:t>’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3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Palatino"/>
                  <a:cs typeface="Palatino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17526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latin typeface="Palatino"/>
                <a:cs typeface="Palatino"/>
              </a:rPr>
              <a:t>عمل بهینه را انجام بده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6294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latin typeface="Palatino"/>
                <a:cs typeface="Palatino"/>
              </a:rPr>
              <a:t>بر طبق سیاست 𝜋 عمل کن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B8229C5-A62F-C50C-E888-EF041D97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5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614451" y="141541"/>
            <a:ext cx="12192000" cy="1143000"/>
          </a:xfrm>
        </p:spPr>
        <p:txBody>
          <a:bodyPr/>
          <a:lstStyle/>
          <a:p>
            <a:r>
              <a:rPr lang="fa-IR" dirty="0" err="1"/>
              <a:t>محاسبه‌ی</a:t>
            </a:r>
            <a:r>
              <a:rPr lang="fa-IR" dirty="0"/>
              <a:t> سودمندی برای سیاست</a:t>
            </a:r>
            <a:r>
              <a:rPr lang="en-US" dirty="0"/>
              <a:t> </a:t>
            </a:r>
            <a:r>
              <a:rPr lang="fa-IR" dirty="0"/>
              <a:t>های ثابت</a:t>
            </a:r>
            <a:endParaRPr lang="en-US" dirty="0"/>
          </a:p>
        </p:txBody>
      </p:sp>
      <p:sp>
        <p:nvSpPr>
          <p:cNvPr id="1727491" name="Rectangle 3"/>
          <p:cNvSpPr>
            <a:spLocks noGrp="1" noChangeArrowheads="1"/>
          </p:cNvSpPr>
          <p:nvPr>
            <p:ph idx="1"/>
          </p:nvPr>
        </p:nvSpPr>
        <p:spPr>
          <a:xfrm>
            <a:off x="3189545" y="1662867"/>
            <a:ext cx="8229600" cy="4525963"/>
          </a:xfrm>
        </p:spPr>
        <p:txBody>
          <a:bodyPr/>
          <a:lstStyle/>
          <a:p>
            <a:r>
              <a:rPr lang="fa-IR" sz="2400" dirty="0"/>
              <a:t>یک عمل </a:t>
            </a:r>
            <a:r>
              <a:rPr lang="fa-IR" sz="2400" dirty="0" err="1"/>
              <a:t>پایه‌ای</a:t>
            </a:r>
            <a:r>
              <a:rPr lang="fa-IR" sz="2400" dirty="0"/>
              <a:t> دیگر</a:t>
            </a:r>
            <a:r>
              <a:rPr lang="en-US" sz="2400" dirty="0"/>
              <a:t>: </a:t>
            </a:r>
          </a:p>
          <a:p>
            <a:pPr lvl="1"/>
            <a:r>
              <a:rPr lang="fa-IR" sz="2000" dirty="0"/>
              <a:t> محاسبه </a:t>
            </a:r>
            <a:r>
              <a:rPr lang="fa-IR" sz="2000" dirty="0" err="1"/>
              <a:t>ی</a:t>
            </a:r>
            <a:r>
              <a:rPr lang="fa-IR" sz="2000" dirty="0"/>
              <a:t> ارزش حالت </a:t>
            </a:r>
            <a:r>
              <a:rPr lang="en-US" sz="2000" dirty="0"/>
              <a:t>s </a:t>
            </a:r>
            <a:r>
              <a:rPr lang="fa-IR" sz="2000" dirty="0"/>
              <a:t> تحت یک سیاست ثابت (معمولا غیر بهینه)</a:t>
            </a:r>
            <a:endParaRPr lang="en-US" sz="2000" dirty="0"/>
          </a:p>
          <a:p>
            <a:endParaRPr lang="fa-IR" sz="2400" dirty="0"/>
          </a:p>
          <a:p>
            <a:r>
              <a:rPr lang="fa-IR" sz="2400" dirty="0"/>
              <a:t>تعریف ارزش حالت </a:t>
            </a:r>
            <a:r>
              <a:rPr lang="en-US" sz="2400" dirty="0"/>
              <a:t>s </a:t>
            </a:r>
            <a:r>
              <a:rPr lang="fa-IR" sz="2400" dirty="0"/>
              <a:t> تحت سیاست ثابت 𝜋 :</a:t>
            </a:r>
            <a:endParaRPr lang="en-US" sz="2400" dirty="0"/>
          </a:p>
          <a:p>
            <a:pPr lvl="1"/>
            <a:r>
              <a:rPr lang="en-US" sz="2000" dirty="0"/>
              <a:t>V</a:t>
            </a:r>
            <a:r>
              <a:rPr lang="en-US" sz="2000" baseline="30000" dirty="0">
                <a:sym typeface="Symbol" pitchFamily="18" charset="2"/>
              </a:rPr>
              <a:t></a:t>
            </a:r>
            <a:r>
              <a:rPr lang="en-US" sz="2000" dirty="0"/>
              <a:t>(s) </a:t>
            </a:r>
            <a:r>
              <a:rPr lang="fa-IR" sz="2000" dirty="0"/>
              <a:t>= سودمندی </a:t>
            </a:r>
            <a:r>
              <a:rPr lang="fa-IR" sz="2000" dirty="0" err="1"/>
              <a:t>موردانتظار</a:t>
            </a:r>
            <a:r>
              <a:rPr lang="fa-IR" sz="2000" dirty="0"/>
              <a:t> با شروع از </a:t>
            </a:r>
            <a:r>
              <a:rPr lang="en-US" sz="2000" dirty="0"/>
              <a:t> s </a:t>
            </a:r>
            <a:r>
              <a:rPr lang="fa-IR" sz="2000" dirty="0"/>
              <a:t>و دنبال کردن 𝜋</a:t>
            </a:r>
            <a:endParaRPr lang="en-US" sz="2000" dirty="0"/>
          </a:p>
          <a:p>
            <a:endParaRPr lang="en-US" sz="2400" dirty="0"/>
          </a:p>
          <a:p>
            <a:r>
              <a:rPr lang="fa-IR" sz="2400" dirty="0"/>
              <a:t>رابطه بازگشتی (نگاه </a:t>
            </a:r>
            <a:r>
              <a:rPr lang="fa-IR" sz="2400" dirty="0" err="1"/>
              <a:t>یک‌گام</a:t>
            </a:r>
            <a:r>
              <a:rPr lang="fa-IR" sz="2400" dirty="0"/>
              <a:t> به جلو / معادله </a:t>
            </a:r>
            <a:r>
              <a:rPr lang="fa-IR" sz="2400" dirty="0" err="1"/>
              <a:t>بلمن</a:t>
            </a:r>
            <a:r>
              <a:rPr lang="fa-IR" sz="2400" dirty="0"/>
              <a:t>):</a:t>
            </a:r>
          </a:p>
        </p:txBody>
      </p:sp>
      <p:pic>
        <p:nvPicPr>
          <p:cNvPr id="61" name="Picture 6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911462" y="4872221"/>
            <a:ext cx="7070738" cy="645824"/>
          </a:xfrm>
          <a:prstGeom prst="rect">
            <a:avLst/>
          </a:prstGeom>
          <a:noFill/>
          <a:ln/>
          <a:effectLst/>
        </p:spPr>
      </p:pic>
      <p:grpSp>
        <p:nvGrpSpPr>
          <p:cNvPr id="46" name="Group 45"/>
          <p:cNvGrpSpPr>
            <a:grpSpLocks/>
          </p:cNvGrpSpPr>
          <p:nvPr/>
        </p:nvGrpSpPr>
        <p:grpSpPr bwMode="auto">
          <a:xfrm>
            <a:off x="209037" y="1789841"/>
            <a:ext cx="2590362" cy="2754586"/>
            <a:chOff x="2400" y="1401"/>
            <a:chExt cx="1183" cy="1258"/>
          </a:xfrm>
        </p:grpSpPr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48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4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5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5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5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5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6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)</a:t>
              </a:r>
            </a:p>
          </p:txBody>
        </p:sp>
        <p:sp>
          <p:nvSpPr>
            <p:cNvPr id="5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5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)</a:t>
              </a:r>
            </a:p>
          </p:txBody>
        </p:sp>
        <p:sp>
          <p:nvSpPr>
            <p:cNvPr id="54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/>
                  <a:cs typeface="Palatino"/>
                </a:rPr>
                <a:t>s,</a:t>
              </a:r>
              <a:r>
                <a:rPr lang="en-US" sz="2400" dirty="0">
                  <a:latin typeface="Palatino"/>
                  <a:cs typeface="Palatino"/>
                  <a:sym typeface="Symbol" pitchFamily="18" charset="2"/>
                </a:rPr>
                <a:t> (s</a:t>
              </a:r>
              <a:r>
                <a:rPr lang="en-US" sz="2400" dirty="0">
                  <a:latin typeface="Palatino"/>
                  <a:cs typeface="Palatino"/>
                </a:rPr>
                <a:t>),s</a:t>
              </a:r>
              <a:r>
                <a:rPr lang="ja-JP" altLang="en-US" sz="2400">
                  <a:latin typeface="Palatino"/>
                  <a:cs typeface="Palatino"/>
                </a:rPr>
                <a:t>’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5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Palatino"/>
                  <a:cs typeface="Palatino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9934D18-C993-12F5-4198-A8F31FB75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20F7A04-3B96-8072-6AB9-717E0678B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="" xmlns:a16="http://schemas.microsoft.com/office/drawing/2014/main" id="{701E3101-043B-9288-5F23-8FA19A5F8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ارزیابی سیاست</a:t>
            </a:r>
            <a:endParaRPr lang="en-US" dirty="0"/>
          </a:p>
        </p:txBody>
      </p:sp>
      <p:sp>
        <p:nvSpPr>
          <p:cNvPr id="1728515" name="Rectangle 3">
            <a:extLst>
              <a:ext uri="{FF2B5EF4-FFF2-40B4-BE49-F238E27FC236}">
                <a16:creationId xmlns="" xmlns:a16="http://schemas.microsoft.com/office/drawing/2014/main" id="{2E257F59-81DB-52E7-CA4D-423D01AB77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68224" y="1825625"/>
            <a:ext cx="8885575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fa-IR" sz="2400" dirty="0"/>
              <a:t>چطور مقادیر</a:t>
            </a:r>
            <a:r>
              <a:rPr lang="en-US" sz="2400" dirty="0"/>
              <a:t>V </a:t>
            </a:r>
            <a:r>
              <a:rPr lang="fa-IR" sz="2400" dirty="0"/>
              <a:t> را برای یک سیاست ثابت </a:t>
            </a:r>
            <a:r>
              <a:rPr lang="en-US" sz="2400" dirty="0">
                <a:sym typeface="Symbol" pitchFamily="18" charset="2"/>
              </a:rPr>
              <a:t></a:t>
            </a:r>
            <a:r>
              <a:rPr lang="fa-IR" sz="2400" dirty="0">
                <a:sym typeface="Symbol" pitchFamily="18" charset="2"/>
              </a:rPr>
              <a:t> </a:t>
            </a:r>
            <a:r>
              <a:rPr lang="en-US" sz="2400" dirty="0"/>
              <a:t> </a:t>
            </a:r>
            <a:r>
              <a:rPr lang="fa-IR" sz="2400" dirty="0"/>
              <a:t>محاسبه کنیم؟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r>
              <a:rPr lang="fa-IR" sz="2400" b="1" dirty="0"/>
              <a:t>ایده ۱:</a:t>
            </a:r>
            <a:r>
              <a:rPr lang="fa-IR" sz="2400" dirty="0"/>
              <a:t> </a:t>
            </a:r>
            <a:r>
              <a:rPr lang="fa-IR" sz="2400" dirty="0" err="1"/>
              <a:t>معادلات</a:t>
            </a:r>
            <a:r>
              <a:rPr lang="fa-IR" sz="2400" dirty="0"/>
              <a:t> بازگشتی </a:t>
            </a:r>
            <a:r>
              <a:rPr lang="fa-IR" sz="2400" dirty="0" err="1"/>
              <a:t>بلمن</a:t>
            </a:r>
            <a:r>
              <a:rPr lang="fa-IR" sz="2400" dirty="0"/>
              <a:t> را </a:t>
            </a:r>
            <a:r>
              <a:rPr lang="fa-IR" sz="2400" dirty="0" err="1"/>
              <a:t>به‌صورت</a:t>
            </a:r>
            <a:r>
              <a:rPr lang="fa-IR" sz="2400" dirty="0"/>
              <a:t> </a:t>
            </a:r>
            <a:r>
              <a:rPr lang="fa-IR" sz="2400" dirty="0" err="1"/>
              <a:t>فرمول‌های</a:t>
            </a:r>
            <a:r>
              <a:rPr lang="fa-IR" sz="2400" dirty="0"/>
              <a:t> </a:t>
            </a:r>
            <a:r>
              <a:rPr lang="fa-IR" sz="2400" dirty="0" err="1"/>
              <a:t>به‌روزرسانی</a:t>
            </a:r>
            <a:r>
              <a:rPr lang="fa-IR" sz="2400" dirty="0"/>
              <a:t>‌ تبدیل کن (مثل </a:t>
            </a:r>
            <a:r>
              <a:rPr lang="en-US" sz="2400" dirty="0"/>
              <a:t>value iteration</a:t>
            </a:r>
            <a:r>
              <a:rPr lang="fa-IR" sz="2400" dirty="0"/>
              <a:t>)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3600" dirty="0"/>
          </a:p>
          <a:p>
            <a:pPr>
              <a:lnSpc>
                <a:spcPct val="80000"/>
              </a:lnSpc>
            </a:pPr>
            <a:endParaRPr lang="en-US" sz="3600" dirty="0"/>
          </a:p>
          <a:p>
            <a:pPr lvl="1">
              <a:lnSpc>
                <a:spcPct val="80000"/>
              </a:lnSpc>
            </a:pPr>
            <a:r>
              <a:rPr lang="fa-IR" sz="2000" dirty="0">
                <a:ea typeface="ＭＳ Ｐゴシック" pitchFamily="34" charset="-128"/>
              </a:rPr>
              <a:t>پیچیدگی زمانی هر تکرار:‌ </a:t>
            </a:r>
            <a:r>
              <a:rPr lang="en-US" sz="2000" dirty="0">
                <a:ea typeface="ＭＳ Ｐゴシック" pitchFamily="34" charset="-128"/>
              </a:rPr>
              <a:t> O(S</a:t>
            </a:r>
            <a:r>
              <a:rPr lang="en-US" sz="2000" baseline="30000" dirty="0">
                <a:ea typeface="ＭＳ Ｐゴシック" pitchFamily="34" charset="-128"/>
              </a:rPr>
              <a:t>2</a:t>
            </a:r>
            <a:r>
              <a:rPr lang="en-US" sz="2000" dirty="0">
                <a:ea typeface="ＭＳ Ｐゴシック" pitchFamily="34" charset="-128"/>
              </a:rPr>
              <a:t>)</a:t>
            </a:r>
            <a:endParaRPr lang="en-US" sz="20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r>
              <a:rPr lang="fa-IR" sz="2400" b="1" dirty="0"/>
              <a:t>ایده ۲:</a:t>
            </a:r>
            <a:r>
              <a:rPr lang="fa-IR" sz="2400" dirty="0"/>
              <a:t> وقتی </a:t>
            </a:r>
            <a:r>
              <a:rPr lang="fa-IR" sz="2400" dirty="0" err="1"/>
              <a:t>ماکزیمم‌گیری</a:t>
            </a:r>
            <a:r>
              <a:rPr lang="en-US" sz="2400" dirty="0"/>
              <a:t> </a:t>
            </a:r>
            <a:r>
              <a:rPr lang="fa-IR" sz="2400" dirty="0"/>
              <a:t>وجود ندارد، </a:t>
            </a:r>
            <a:r>
              <a:rPr lang="fa-IR" sz="2400" dirty="0" err="1"/>
              <a:t>معادلات</a:t>
            </a:r>
            <a:r>
              <a:rPr lang="fa-IR" sz="2400" dirty="0"/>
              <a:t> </a:t>
            </a:r>
            <a:r>
              <a:rPr lang="fa-IR" sz="2400" dirty="0" err="1"/>
              <a:t>بلمن</a:t>
            </a:r>
            <a:r>
              <a:rPr lang="fa-IR" sz="2400" dirty="0"/>
              <a:t> فقط یک دستگاه </a:t>
            </a:r>
            <a:r>
              <a:rPr lang="fa-IR" sz="2400" dirty="0" err="1"/>
              <a:t>معادلات</a:t>
            </a:r>
            <a:r>
              <a:rPr lang="fa-IR" sz="2400" dirty="0"/>
              <a:t> خطی هستند.</a:t>
            </a:r>
          </a:p>
          <a:p>
            <a:pPr lvl="1">
              <a:lnSpc>
                <a:spcPct val="80000"/>
              </a:lnSpc>
            </a:pPr>
            <a:endParaRPr lang="fa-IR" sz="2000" dirty="0"/>
          </a:p>
          <a:p>
            <a:pPr lvl="1"/>
            <a:r>
              <a:rPr lang="fa-IR" dirty="0"/>
              <a:t> این دستگاه  مستقیم قابل حل است!</a:t>
            </a:r>
          </a:p>
        </p:txBody>
      </p:sp>
      <p:pic>
        <p:nvPicPr>
          <p:cNvPr id="24" name="Picture 23" descr="txp_fig">
            <a:extLst>
              <a:ext uri="{FF2B5EF4-FFF2-40B4-BE49-F238E27FC236}">
                <a16:creationId xmlns="" xmlns:a16="http://schemas.microsoft.com/office/drawing/2014/main" id="{AFC69C79-4DC6-483A-91F5-6F211E957D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134267" y="3658609"/>
            <a:ext cx="6419809" cy="559091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>
            <a:extLst>
              <a:ext uri="{FF2B5EF4-FFF2-40B4-BE49-F238E27FC236}">
                <a16:creationId xmlns="" xmlns:a16="http://schemas.microsoft.com/office/drawing/2014/main" id="{4BD6FAD8-4E02-8652-FC7C-315AE0C502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3164158" y="3049009"/>
            <a:ext cx="1300206" cy="286249"/>
          </a:xfrm>
          <a:prstGeom prst="rect">
            <a:avLst/>
          </a:prstGeom>
          <a:noFill/>
          <a:ln/>
          <a:effectLst/>
        </p:spPr>
      </p:pic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70D57D3D-42C0-4848-F466-09E2B0CD3F95}"/>
              </a:ext>
            </a:extLst>
          </p:cNvPr>
          <p:cNvGrpSpPr>
            <a:grpSpLocks/>
          </p:cNvGrpSpPr>
          <p:nvPr/>
        </p:nvGrpSpPr>
        <p:grpSpPr bwMode="auto">
          <a:xfrm>
            <a:off x="153759" y="1646238"/>
            <a:ext cx="2590362" cy="2754586"/>
            <a:chOff x="2400" y="1401"/>
            <a:chExt cx="1183" cy="1258"/>
          </a:xfrm>
        </p:grpSpPr>
        <p:sp>
          <p:nvSpPr>
            <p:cNvPr id="10" name="AutoShape 5">
              <a:extLst>
                <a:ext uri="{FF2B5EF4-FFF2-40B4-BE49-F238E27FC236}">
                  <a16:creationId xmlns="" xmlns:a16="http://schemas.microsoft.com/office/drawing/2014/main" id="{43E56447-7570-C165-0498-6F59D32FB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="" xmlns:a16="http://schemas.microsoft.com/office/drawing/2014/main" id="{1F14947D-5C0F-F904-E8D5-16BFC506DC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A824CFE2-91B1-6F46-DB09-28475DFFF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Palatino"/>
                <a:cs typeface="Palatino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A05744F4-C74B-B465-4875-05240A792A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>
                <a:extLst>
                  <a:ext uri="{FF2B5EF4-FFF2-40B4-BE49-F238E27FC236}">
                    <a16:creationId xmlns="" xmlns:a16="http://schemas.microsoft.com/office/drawing/2014/main" id="{9FC88D0B-54A0-BF03-9816-D6B13BA7E9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21" name="Line 14">
                <a:extLst>
                  <a:ext uri="{FF2B5EF4-FFF2-40B4-BE49-F238E27FC236}">
                    <a16:creationId xmlns="" xmlns:a16="http://schemas.microsoft.com/office/drawing/2014/main" id="{8E50360A-C5AA-DCA5-8801-19CEA6B4BA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22" name="Line 15">
                <a:extLst>
                  <a:ext uri="{FF2B5EF4-FFF2-40B4-BE49-F238E27FC236}">
                    <a16:creationId xmlns="" xmlns:a16="http://schemas.microsoft.com/office/drawing/2014/main" id="{C5AC2062-A917-FE2A-0C23-FA72D0FAAC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  <p:sp>
            <p:nvSpPr>
              <p:cNvPr id="23" name="Line 16">
                <a:extLst>
                  <a:ext uri="{FF2B5EF4-FFF2-40B4-BE49-F238E27FC236}">
                    <a16:creationId xmlns="" xmlns:a16="http://schemas.microsoft.com/office/drawing/2014/main" id="{458A264B-6310-A267-81BD-0D540AF8D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Palatino"/>
                  <a:cs typeface="Palatino"/>
                </a:endParaRPr>
              </a:p>
            </p:txBody>
          </p:sp>
        </p:grpSp>
        <p:sp>
          <p:nvSpPr>
            <p:cNvPr id="14" name="Text Box 17">
              <a:extLst>
                <a:ext uri="{FF2B5EF4-FFF2-40B4-BE49-F238E27FC236}">
                  <a16:creationId xmlns="" xmlns:a16="http://schemas.microsoft.com/office/drawing/2014/main" id="{8B0B0A80-DAE8-0A2B-1395-54E54D51B3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Palatino"/>
                  <a:cs typeface="Palatino"/>
                </a:rPr>
                <a:t>)</a:t>
              </a:r>
            </a:p>
          </p:txBody>
        </p:sp>
        <p:sp>
          <p:nvSpPr>
            <p:cNvPr id="15" name="Text Box 18">
              <a:extLst>
                <a:ext uri="{FF2B5EF4-FFF2-40B4-BE49-F238E27FC236}">
                  <a16:creationId xmlns="" xmlns:a16="http://schemas.microsoft.com/office/drawing/2014/main" id="{16E18B59-62F9-9391-4F9D-0B69848A9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</a:p>
          </p:txBody>
        </p:sp>
        <p:sp>
          <p:nvSpPr>
            <p:cNvPr id="16" name="Text Box 19">
              <a:extLst>
                <a:ext uri="{FF2B5EF4-FFF2-40B4-BE49-F238E27FC236}">
                  <a16:creationId xmlns="" xmlns:a16="http://schemas.microsoft.com/office/drawing/2014/main" id="{8226A519-6318-57C3-4086-B4DD2C43D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)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="" xmlns:a16="http://schemas.microsoft.com/office/drawing/2014/main" id="{E3AC1C6A-F4BE-7FCF-7C54-D7E0DFD0E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Palatino"/>
                  <a:cs typeface="Palatino"/>
                </a:rPr>
                <a:t>s,</a:t>
              </a:r>
              <a:r>
                <a:rPr lang="en-US" sz="2400" dirty="0">
                  <a:latin typeface="Palatino"/>
                  <a:cs typeface="Palatino"/>
                  <a:sym typeface="Symbol" pitchFamily="18" charset="2"/>
                </a:rPr>
                <a:t> (s</a:t>
              </a:r>
              <a:r>
                <a:rPr lang="en-US" sz="2400" dirty="0">
                  <a:latin typeface="Palatino"/>
                  <a:cs typeface="Palatino"/>
                </a:rPr>
                <a:t>),s</a:t>
              </a:r>
              <a:r>
                <a:rPr lang="ja-JP" altLang="en-US" sz="2400">
                  <a:latin typeface="Palatino"/>
                  <a:cs typeface="Palatino"/>
                </a:rPr>
                <a:t>’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18" name="AutoShape 21">
              <a:extLst>
                <a:ext uri="{FF2B5EF4-FFF2-40B4-BE49-F238E27FC236}">
                  <a16:creationId xmlns="" xmlns:a16="http://schemas.microsoft.com/office/drawing/2014/main" id="{1C4E9BAA-04B0-A5C8-355F-FE3220B82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Palatino"/>
                <a:cs typeface="Palatino"/>
              </a:endParaRPr>
            </a:p>
          </p:txBody>
        </p:sp>
        <p:sp>
          <p:nvSpPr>
            <p:cNvPr id="19" name="Text Box 22">
              <a:extLst>
                <a:ext uri="{FF2B5EF4-FFF2-40B4-BE49-F238E27FC236}">
                  <a16:creationId xmlns="" xmlns:a16="http://schemas.microsoft.com/office/drawing/2014/main" id="{9653614F-6A6F-BBC8-75BD-9803C2E167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Palatino"/>
                  <a:cs typeface="Palatino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Palatino"/>
                  <a:cs typeface="Palatino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Palatino"/>
                <a:cs typeface="Palatino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7CF8B99-1752-19E1-182E-24FE8A3B6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28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28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0627" y="-113610"/>
            <a:ext cx="10515600" cy="1325563"/>
          </a:xfrm>
        </p:spPr>
        <p:txBody>
          <a:bodyPr/>
          <a:lstStyle/>
          <a:p>
            <a:r>
              <a:rPr lang="fa-IR" dirty="0"/>
              <a:t>مثال: ارزیابی سیاست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alatino"/>
                <a:cs typeface="Palatino"/>
              </a:rPr>
              <a:t>Always Go Forward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958A1ED-C2F9-803E-5A2C-9F4D3BFD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67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1A58B244-AB4B-6153-F817-AA43574F062C}"/>
              </a:ext>
            </a:extLst>
          </p:cNvPr>
          <p:cNvGrpSpPr/>
          <p:nvPr/>
        </p:nvGrpSpPr>
        <p:grpSpPr>
          <a:xfrm>
            <a:off x="-1576387" y="1189704"/>
            <a:ext cx="7291164" cy="4591971"/>
            <a:chOff x="-1576387" y="1189704"/>
            <a:chExt cx="7291164" cy="4591971"/>
          </a:xfrm>
        </p:grpSpPr>
        <p:pic>
          <p:nvPicPr>
            <p:cNvPr id="4608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67023" y="1219200"/>
              <a:ext cx="4647754" cy="4562475"/>
            </a:xfrm>
            <a:prstGeom prst="rect">
              <a:avLst/>
            </a:prstGeom>
            <a:noFill/>
          </p:spPr>
        </p:pic>
        <p:pic>
          <p:nvPicPr>
            <p:cNvPr id="10" name="Picture 9" descr="A white background with black dots&#10;&#10;Description automatically generated">
              <a:extLst>
                <a:ext uri="{FF2B5EF4-FFF2-40B4-BE49-F238E27FC236}">
                  <a16:creationId xmlns="" xmlns:a16="http://schemas.microsoft.com/office/drawing/2014/main" id="{CCCE7140-6F5F-477C-1ECD-FF43526B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8115" y="1256931"/>
              <a:ext cx="2485570" cy="5969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2361AD5F-CD9C-9157-3C8D-5DDA87F41489}"/>
                </a:ext>
              </a:extLst>
            </p:cNvPr>
            <p:cNvSpPr txBox="1"/>
            <p:nvPr/>
          </p:nvSpPr>
          <p:spPr>
            <a:xfrm>
              <a:off x="-1576387" y="1189704"/>
              <a:ext cx="6096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algn="r" defTabSz="914400" rtl="1" eaLnBrk="1" latinLnBrk="0" hangingPunct="1"/>
              <a:r>
                <a:rPr lang="en-US" sz="2800" dirty="0" err="1">
                  <a:latin typeface="IRNazanin" panose="02000506000000020002" pitchFamily="2" charset="-78"/>
                  <a:cs typeface="IRNazanin" panose="02000506000000020002" pitchFamily="2" charset="-78"/>
                </a:rPr>
                <a:t>همیشه</a:t>
              </a:r>
              <a:r>
                <a:rPr lang="en-US" sz="2800" dirty="0">
                  <a:latin typeface="IRNazanin" panose="02000506000000020002" pitchFamily="2" charset="-78"/>
                  <a:cs typeface="IRNazanin" panose="02000506000000020002" pitchFamily="2" charset="-78"/>
                </a:rPr>
                <a:t> </a:t>
              </a:r>
              <a:r>
                <a:rPr lang="en-US" sz="2800" dirty="0" err="1">
                  <a:latin typeface="IRNazanin" panose="02000506000000020002" pitchFamily="2" charset="-78"/>
                  <a:cs typeface="IRNazanin" panose="02000506000000020002" pitchFamily="2" charset="-78"/>
                </a:rPr>
                <a:t>به</a:t>
              </a:r>
              <a:r>
                <a:rPr lang="en-US" sz="2800" dirty="0">
                  <a:latin typeface="IRNazanin" panose="02000506000000020002" pitchFamily="2" charset="-78"/>
                  <a:cs typeface="IRNazanin" panose="02000506000000020002" pitchFamily="2" charset="-78"/>
                </a:rPr>
                <a:t> </a:t>
              </a:r>
              <a:r>
                <a:rPr lang="en-US" sz="2800" dirty="0" err="1">
                  <a:latin typeface="IRNazanin" panose="02000506000000020002" pitchFamily="2" charset="-78"/>
                  <a:cs typeface="IRNazanin" panose="02000506000000020002" pitchFamily="2" charset="-78"/>
                </a:rPr>
                <a:t>راست</a:t>
              </a:r>
              <a:r>
                <a:rPr lang="en-US" sz="2800" dirty="0">
                  <a:latin typeface="IRNazanin" panose="02000506000000020002" pitchFamily="2" charset="-78"/>
                  <a:cs typeface="IRNazanin" panose="02000506000000020002" pitchFamily="2" charset="-78"/>
                </a:rPr>
                <a:t> </a:t>
              </a:r>
              <a:r>
                <a:rPr lang="en-US" sz="2800" dirty="0" err="1">
                  <a:latin typeface="IRNazanin" panose="02000506000000020002" pitchFamily="2" charset="-78"/>
                  <a:cs typeface="IRNazanin" panose="02000506000000020002" pitchFamily="2" charset="-78"/>
                </a:rPr>
                <a:t>برو</a:t>
              </a:r>
              <a:endParaRPr lang="en-US" sz="2800" dirty="0">
                <a:latin typeface="IRNazanin" panose="02000506000000020002" pitchFamily="2" charset="-78"/>
                <a:cs typeface="IRNazanin" panose="02000506000000020002" pitchFamily="2" charset="-78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33245F4F-74D9-468D-2256-6B0EB6841C00}"/>
              </a:ext>
            </a:extLst>
          </p:cNvPr>
          <p:cNvGrpSpPr/>
          <p:nvPr/>
        </p:nvGrpSpPr>
        <p:grpSpPr>
          <a:xfrm>
            <a:off x="6378427" y="1113893"/>
            <a:ext cx="4592932" cy="4667782"/>
            <a:chOff x="6378427" y="1113893"/>
            <a:chExt cx="4592932" cy="4667782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78427" y="1219200"/>
              <a:ext cx="4592932" cy="4562475"/>
            </a:xfrm>
            <a:prstGeom prst="rect">
              <a:avLst/>
            </a:prstGeom>
            <a:noFill/>
          </p:spPr>
        </p:pic>
        <p:pic>
          <p:nvPicPr>
            <p:cNvPr id="13" name="Picture 12" descr="A white background with black dots&#10;&#10;Description automatically generated">
              <a:extLst>
                <a:ext uri="{FF2B5EF4-FFF2-40B4-BE49-F238E27FC236}">
                  <a16:creationId xmlns="" xmlns:a16="http://schemas.microsoft.com/office/drawing/2014/main" id="{DD6635DA-3379-3F85-8771-BFFF9B5A2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0195" y="1113893"/>
              <a:ext cx="3038626" cy="5969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3237A26-E654-BA6F-8719-3DF8EF60DBD9}"/>
                </a:ext>
              </a:extLst>
            </p:cNvPr>
            <p:cNvSpPr txBox="1"/>
            <p:nvPr/>
          </p:nvSpPr>
          <p:spPr>
            <a:xfrm>
              <a:off x="7552630" y="1113893"/>
              <a:ext cx="22445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algn="r" defTabSz="914400" rtl="1" eaLnBrk="1" latinLnBrk="0" hangingPunct="1"/>
              <a:r>
                <a:rPr lang="fa-IR" sz="2800" dirty="0">
                  <a:latin typeface="IRNazanin" panose="02000506000000020002" pitchFamily="2" charset="-78"/>
                  <a:cs typeface="IRNazanin" panose="02000506000000020002" pitchFamily="2" charset="-78"/>
                </a:rPr>
                <a:t>همیشه مستقیم برو</a:t>
              </a:r>
              <a:endParaRPr lang="en-US" sz="2800" dirty="0">
                <a:latin typeface="IRNazanin" panose="02000506000000020002" pitchFamily="2" charset="-78"/>
                <a:cs typeface="IRNazanin" panose="02000506000000020002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74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82880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2750" y="1828800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ارزیابی سیاست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latin typeface="Palatino"/>
                <a:cs typeface="Palatino"/>
              </a:rPr>
              <a:t>همیشه به راست برو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>
                <a:latin typeface="Palatino"/>
                <a:cs typeface="Palatino"/>
              </a:rPr>
              <a:t>همیشه مستقیم برو</a:t>
            </a:r>
            <a:endParaRPr lang="en-US" sz="2400" dirty="0">
              <a:latin typeface="Palatino"/>
              <a:cs typeface="Palatino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8813" r="71526" b="32430"/>
          <a:stretch/>
        </p:blipFill>
        <p:spPr bwMode="auto">
          <a:xfrm>
            <a:off x="7262750" y="1828800"/>
            <a:ext cx="3068664" cy="402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271" r="67839" b="25876"/>
          <a:stretch/>
        </p:blipFill>
        <p:spPr bwMode="auto">
          <a:xfrm>
            <a:off x="1858254" y="1852550"/>
            <a:ext cx="3006671" cy="396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523F0B2-B8A5-3A11-BA93-F69FA573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5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3C9E48F-C812-A279-026D-8641E5E46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D12946-A399-D74E-6230-A1E99E87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fa-IR" dirty="0" smtClean="0"/>
              <a:t>۳. </a:t>
            </a:r>
            <a:r>
              <a:rPr lang="fa-IR" dirty="0" err="1" smtClean="0"/>
              <a:t>الگوریتم</a:t>
            </a:r>
            <a:r>
              <a:rPr lang="fa-IR" dirty="0" smtClean="0"/>
              <a:t> </a:t>
            </a:r>
            <a:r>
              <a:rPr lang="fa-IR" dirty="0"/>
              <a:t>تکرار </a:t>
            </a:r>
            <a:r>
              <a:rPr lang="fa-IR" dirty="0" smtClean="0"/>
              <a:t>سیاست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fa-IR" sz="6000" dirty="0" smtClean="0"/>
              <a:t> (</a:t>
            </a:r>
            <a:r>
              <a:rPr lang="en-US" sz="6000" dirty="0" smtClean="0"/>
              <a:t>Policy Iteration</a:t>
            </a:r>
            <a:r>
              <a:rPr lang="fa-IR" sz="6000" dirty="0" smtClean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77D01C3-008E-5505-C3F2-7301DCCBA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06D767B-118F-CD3C-50E4-92ABB83DE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311" y="3391816"/>
            <a:ext cx="4506755" cy="2953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624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ea typeface="ＭＳ Ｐゴシック" pitchFamily="34" charset="-128"/>
              </a:rPr>
              <a:t>مثال: محیط </a:t>
            </a:r>
            <a:r>
              <a:rPr lang="fa-IR" dirty="0" err="1">
                <a:ea typeface="ＭＳ Ｐゴシック" pitchFamily="34" charset="-128"/>
              </a:rPr>
              <a:t>گرید</a:t>
            </a:r>
            <a:endParaRPr lang="en-US" dirty="0">
              <a:ea typeface="ＭＳ Ｐゴシック" pitchFamily="34" charset="-128"/>
            </a:endParaRP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415939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4676467" y="145800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sz="2000" dirty="0">
                <a:solidFill>
                  <a:schemeClr val="accent2"/>
                </a:solidFill>
                <a:latin typeface="Palatino"/>
                <a:cs typeface="Palatino"/>
              </a:rPr>
              <a:t>یک مسئله شبیه به </a:t>
            </a:r>
            <a:r>
              <a:rPr lang="fa-IR" sz="2000" dirty="0" err="1">
                <a:solidFill>
                  <a:schemeClr val="accent2"/>
                </a:solidFill>
                <a:latin typeface="Palatino"/>
                <a:cs typeface="Palatino"/>
              </a:rPr>
              <a:t>مسیریابی</a:t>
            </a:r>
            <a:r>
              <a:rPr lang="fa-IR" sz="2000" dirty="0">
                <a:solidFill>
                  <a:schemeClr val="accent2"/>
                </a:solidFill>
                <a:latin typeface="Palatino"/>
                <a:cs typeface="Palatino"/>
              </a:rPr>
              <a:t>.</a:t>
            </a:r>
            <a:endParaRPr lang="en-US" sz="2000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dirty="0">
                <a:latin typeface="Palatino"/>
                <a:cs typeface="Palatino"/>
              </a:rPr>
              <a:t>عامل در یک محیط </a:t>
            </a:r>
            <a:r>
              <a:rPr lang="fa-IR" dirty="0" err="1">
                <a:latin typeface="Palatino"/>
                <a:cs typeface="Palatino"/>
              </a:rPr>
              <a:t>گرید</a:t>
            </a:r>
            <a:r>
              <a:rPr lang="fa-IR" dirty="0">
                <a:latin typeface="Palatino"/>
                <a:cs typeface="Palatino"/>
              </a:rPr>
              <a:t> عمل </a:t>
            </a:r>
            <a:r>
              <a:rPr lang="fa-IR" dirty="0" err="1">
                <a:latin typeface="Palatino"/>
                <a:cs typeface="Palatino"/>
              </a:rPr>
              <a:t>می‌کند</a:t>
            </a:r>
            <a:r>
              <a:rPr lang="fa-IR" dirty="0">
                <a:latin typeface="Palatino"/>
                <a:cs typeface="Palatino"/>
              </a:rPr>
              <a:t>.</a:t>
            </a:r>
            <a:endParaRPr lang="en-US" dirty="0">
              <a:latin typeface="Palatino"/>
              <a:cs typeface="Palatino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dirty="0">
                <a:latin typeface="Palatino"/>
                <a:cs typeface="Palatino"/>
              </a:rPr>
              <a:t>دیوارها مانع از حرکت عامل </a:t>
            </a:r>
            <a:r>
              <a:rPr lang="fa-IR" dirty="0" err="1">
                <a:latin typeface="Palatino"/>
                <a:cs typeface="Palatino"/>
              </a:rPr>
              <a:t>می‌شوند</a:t>
            </a:r>
            <a:r>
              <a:rPr lang="fa-IR" dirty="0">
                <a:latin typeface="Palatino"/>
                <a:cs typeface="Palatino"/>
              </a:rPr>
              <a:t>.</a:t>
            </a:r>
            <a:endParaRPr lang="en-US" dirty="0">
              <a:latin typeface="Palatino"/>
              <a:cs typeface="Palatino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altLang="ja-JP" sz="600" dirty="0">
              <a:latin typeface="Palatino"/>
              <a:cs typeface="Palatino"/>
            </a:endParaRPr>
          </a:p>
          <a:p>
            <a:pPr marL="342900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altLang="ja-JP" sz="600" dirty="0">
              <a:latin typeface="Palatino"/>
              <a:cs typeface="Palatino"/>
            </a:endParaRPr>
          </a:p>
          <a:p>
            <a:pPr marL="342900" indent="-342900" algn="r" rtl="1">
              <a:buFont typeface="Wingdings" pitchFamily="2" charset="2"/>
              <a:buChar char="§"/>
            </a:pPr>
            <a:r>
              <a:rPr lang="fa-IR" sz="2000" dirty="0">
                <a:solidFill>
                  <a:schemeClr val="accent2"/>
                </a:solidFill>
                <a:latin typeface="Palatino"/>
                <a:cs typeface="Palatino"/>
              </a:rPr>
              <a:t>حرکت‌‌های دارای </a:t>
            </a:r>
            <a:r>
              <a:rPr lang="fa-IR" sz="2000" dirty="0" err="1">
                <a:solidFill>
                  <a:schemeClr val="accent2"/>
                </a:solidFill>
                <a:latin typeface="Palatino"/>
                <a:cs typeface="Palatino"/>
              </a:rPr>
              <a:t>نویز</a:t>
            </a:r>
            <a:r>
              <a:rPr lang="fa-IR" sz="2000" dirty="0">
                <a:solidFill>
                  <a:schemeClr val="accent2"/>
                </a:solidFill>
                <a:latin typeface="Palatino"/>
                <a:cs typeface="Palatino"/>
              </a:rPr>
              <a:t>: اعمال همیشه طبق برنامه پیش </a:t>
            </a:r>
            <a:r>
              <a:rPr lang="fa-IR" sz="2000" dirty="0" err="1">
                <a:solidFill>
                  <a:schemeClr val="accent2"/>
                </a:solidFill>
                <a:latin typeface="Palatino"/>
                <a:cs typeface="Palatino"/>
              </a:rPr>
              <a:t>نمی‌روند</a:t>
            </a:r>
            <a:endParaRPr lang="fa-IR" sz="2000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dirty="0">
                <a:latin typeface="Palatino"/>
                <a:cs typeface="Palatino"/>
              </a:rPr>
              <a:t>۸۰ درصد مواقع انجام عمل </a:t>
            </a:r>
            <a:r>
              <a:rPr lang="en-US" dirty="0">
                <a:latin typeface="Palatino"/>
                <a:cs typeface="Palatino"/>
              </a:rPr>
              <a:t>North </a:t>
            </a:r>
            <a:r>
              <a:rPr lang="fa-IR" dirty="0">
                <a:latin typeface="Palatino"/>
                <a:cs typeface="Palatino"/>
              </a:rPr>
              <a:t> باعث حرکت عامل به خانه بالایی </a:t>
            </a:r>
            <a:r>
              <a:rPr lang="fa-IR" dirty="0" err="1">
                <a:latin typeface="Palatino"/>
                <a:cs typeface="Palatino"/>
              </a:rPr>
              <a:t>می‌شود</a:t>
            </a:r>
            <a:endParaRPr lang="fa-IR" dirty="0">
              <a:latin typeface="Palatino"/>
              <a:cs typeface="Palatino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dirty="0">
                <a:latin typeface="Palatino"/>
                <a:cs typeface="Palatino"/>
              </a:rPr>
              <a:t>اما ۱۰ درصد مواقع این عمل عامل را به چپ و ۱۰ درصد مواقع عامل را به راست </a:t>
            </a:r>
            <a:r>
              <a:rPr lang="fa-IR" dirty="0" err="1">
                <a:latin typeface="Palatino"/>
                <a:cs typeface="Palatino"/>
              </a:rPr>
              <a:t>می‌برد</a:t>
            </a:r>
            <a:r>
              <a:rPr lang="fa-IR" dirty="0">
                <a:latin typeface="Palatino"/>
                <a:cs typeface="Palatino"/>
              </a:rPr>
              <a:t>.</a:t>
            </a:r>
          </a:p>
          <a:p>
            <a:pPr marL="800100" lvl="1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dirty="0">
                <a:latin typeface="Palatino"/>
                <a:cs typeface="Palatino"/>
              </a:rPr>
              <a:t>اگر در جهت حرکت عامل دیواری وجود داشته باشد، عامل در مکان فعلی خود باقی میماند.</a:t>
            </a:r>
            <a:endParaRPr lang="en-US" sz="600" dirty="0">
              <a:latin typeface="Palatino"/>
              <a:cs typeface="Palatino"/>
            </a:endParaRPr>
          </a:p>
          <a:p>
            <a:pPr marL="342900" indent="-342900" algn="r" rtl="1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fa-IR" sz="2000" dirty="0">
                <a:solidFill>
                  <a:schemeClr val="accent2"/>
                </a:solidFill>
                <a:latin typeface="Palatino"/>
                <a:cs typeface="Palatino"/>
              </a:rPr>
              <a:t>عامل پس از انجام هر عمل پاداش دریافت </a:t>
            </a:r>
            <a:r>
              <a:rPr lang="fa-IR" sz="2000" dirty="0" err="1">
                <a:solidFill>
                  <a:schemeClr val="accent2"/>
                </a:solidFill>
                <a:latin typeface="Palatino"/>
                <a:cs typeface="Palatino"/>
              </a:rPr>
              <a:t>می‌کند</a:t>
            </a:r>
            <a:endParaRPr lang="en-US" sz="2000" dirty="0">
              <a:solidFill>
                <a:schemeClr val="accent2"/>
              </a:solidFill>
              <a:latin typeface="Palatino"/>
              <a:cs typeface="Palatino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fa-IR" dirty="0" err="1">
                <a:latin typeface="Palatino"/>
                <a:cs typeface="Palatino"/>
              </a:rPr>
              <a:t>پاداش‌های</a:t>
            </a:r>
            <a:r>
              <a:rPr lang="fa-IR" dirty="0">
                <a:latin typeface="Palatino"/>
                <a:cs typeface="Palatino"/>
              </a:rPr>
              <a:t> کوچک جهت زنده ماندن پس از هر مرحله (میتواند منفی هم باشد)</a:t>
            </a:r>
            <a:endParaRPr lang="en-US" altLang="ja-JP" dirty="0">
              <a:latin typeface="Palatino"/>
              <a:cs typeface="Palatino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fa-IR" dirty="0" err="1">
                <a:latin typeface="Palatino"/>
                <a:cs typeface="Palatino"/>
              </a:rPr>
              <a:t>پاداش‌های</a:t>
            </a:r>
            <a:r>
              <a:rPr lang="fa-IR" dirty="0">
                <a:latin typeface="Palatino"/>
                <a:cs typeface="Palatino"/>
              </a:rPr>
              <a:t> بزرگ در انتها (میتواند خوب یا بد باشد)</a:t>
            </a:r>
            <a:endParaRPr lang="en-US" dirty="0">
              <a:latin typeface="Palatino"/>
              <a:cs typeface="Palatino"/>
            </a:endParaRPr>
          </a:p>
          <a:p>
            <a:pPr marL="800100" lvl="1" indent="-342900" algn="r" rtl="1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Palatino"/>
              <a:cs typeface="Palatino"/>
            </a:endParaRPr>
          </a:p>
          <a:p>
            <a:pPr marL="342900" indent="-342900" algn="r" rtl="1">
              <a:buFont typeface="Wingdings" pitchFamily="2" charset="2"/>
              <a:buChar char="§"/>
            </a:pPr>
            <a:r>
              <a:rPr lang="fa-IR" sz="2000" u="sng" dirty="0">
                <a:solidFill>
                  <a:schemeClr val="accent2"/>
                </a:solidFill>
                <a:latin typeface="Palatino"/>
                <a:cs typeface="Palatino"/>
              </a:rPr>
              <a:t>هدف</a:t>
            </a:r>
            <a:r>
              <a:rPr lang="fa-IR" sz="2000" dirty="0">
                <a:solidFill>
                  <a:schemeClr val="accent2"/>
                </a:solidFill>
                <a:latin typeface="Palatino"/>
                <a:cs typeface="Palatino"/>
              </a:rPr>
              <a:t>: </a:t>
            </a:r>
            <a:r>
              <a:rPr lang="fa-IR" sz="2000" dirty="0" err="1">
                <a:solidFill>
                  <a:schemeClr val="accent2"/>
                </a:solidFill>
                <a:latin typeface="Palatino"/>
                <a:cs typeface="Palatino"/>
              </a:rPr>
              <a:t>بیشینه</a:t>
            </a:r>
            <a:r>
              <a:rPr lang="fa-IR" sz="2000" dirty="0">
                <a:solidFill>
                  <a:schemeClr val="accent2"/>
                </a:solidFill>
                <a:latin typeface="Palatino"/>
                <a:cs typeface="Palatino"/>
              </a:rPr>
              <a:t>‌ کردن مجموع </a:t>
            </a:r>
            <a:r>
              <a:rPr lang="fa-IR" sz="2000" dirty="0" err="1">
                <a:solidFill>
                  <a:schemeClr val="accent2"/>
                </a:solidFill>
                <a:latin typeface="Palatino"/>
                <a:cs typeface="Palatino"/>
              </a:rPr>
              <a:t>پاداش‌ها</a:t>
            </a:r>
            <a:endParaRPr lang="fa-IR" sz="2000" dirty="0">
              <a:solidFill>
                <a:schemeClr val="accent2"/>
              </a:solidFill>
              <a:latin typeface="Palatino"/>
              <a:cs typeface="Palatino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1417638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6265" y="3940888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53266" y="3930539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62865" y="2939939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6887" y="3625739"/>
            <a:ext cx="815578" cy="762000"/>
          </a:xfrm>
          <a:prstGeom prst="rect">
            <a:avLst/>
          </a:prstGeom>
          <a:noFill/>
        </p:spPr>
      </p:pic>
      <p:pic>
        <p:nvPicPr>
          <p:cNvPr id="3" name="Picture 2" descr="A diagram of a square with arrows pointing up&#10;&#10;Description automatically generated">
            <a:extLst>
              <a:ext uri="{FF2B5EF4-FFF2-40B4-BE49-F238E27FC236}">
                <a16:creationId xmlns="" xmlns:a16="http://schemas.microsoft.com/office/drawing/2014/main" id="{43C485D1-B713-DB55-5408-C39136991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937" y="5274029"/>
            <a:ext cx="1631950" cy="10858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E66ECE5-F997-F6F5-2CE3-E0CE7115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4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الگوریتم</a:t>
            </a:r>
            <a:r>
              <a:rPr lang="fa-IR" dirty="0"/>
              <a:t> تکرار سیاست (</a:t>
            </a:r>
            <a:r>
              <a:rPr lang="en-US" dirty="0"/>
              <a:t>Policy Iteration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176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3"/>
            <a:endParaRPr lang="en-US" sz="1200" dirty="0"/>
          </a:p>
          <a:p>
            <a:r>
              <a:rPr lang="fa-IR" sz="2400" b="1" dirty="0"/>
              <a:t>ارزیابی : </a:t>
            </a:r>
            <a:r>
              <a:rPr lang="fa-IR" sz="2400" dirty="0"/>
              <a:t>برای سیاست ثابت فعلی</a:t>
            </a:r>
            <a:r>
              <a:rPr lang="en-US" sz="2400" dirty="0">
                <a:sym typeface="Symbol" pitchFamily="18" charset="2"/>
              </a:rPr>
              <a:t> </a:t>
            </a:r>
            <a:r>
              <a:rPr lang="fa-IR" sz="2400" dirty="0">
                <a:sym typeface="Symbol" pitchFamily="18" charset="2"/>
              </a:rPr>
              <a:t> مقادیر</a:t>
            </a:r>
            <a:r>
              <a:rPr lang="fa-IR" sz="2400" dirty="0"/>
              <a:t> را با استفاده از </a:t>
            </a:r>
            <a:r>
              <a:rPr lang="fa-IR" sz="2400" b="1" dirty="0"/>
              <a:t>ارزیابی سیاست </a:t>
            </a:r>
            <a:r>
              <a:rPr lang="fa-IR" sz="2400" dirty="0"/>
              <a:t>به دست آورید:</a:t>
            </a:r>
          </a:p>
          <a:p>
            <a:pPr lvl="1"/>
            <a:r>
              <a:rPr lang="fa-IR" dirty="0"/>
              <a:t>تکرار کن تا </a:t>
            </a:r>
            <a:r>
              <a:rPr lang="fa-IR" dirty="0" err="1"/>
              <a:t>ارزش‌ها</a:t>
            </a:r>
            <a:r>
              <a:rPr lang="fa-IR" dirty="0"/>
              <a:t> همگرا شوند.</a:t>
            </a: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r>
              <a:rPr lang="fa-IR" sz="2400" b="1" dirty="0"/>
              <a:t>بهبود : </a:t>
            </a:r>
            <a:r>
              <a:rPr lang="fa-IR" sz="2400" dirty="0"/>
              <a:t>برای مقادیر ثابت، با استفاده از </a:t>
            </a:r>
            <a:r>
              <a:rPr lang="fa-IR" sz="2400" b="1" dirty="0"/>
              <a:t>استخراج سیاست</a:t>
            </a:r>
            <a:r>
              <a:rPr lang="fa-IR" sz="2400" dirty="0"/>
              <a:t>، سیاست بهتری </a:t>
            </a:r>
            <a:r>
              <a:rPr lang="fa-IR" sz="2400" dirty="0" err="1"/>
              <a:t>به‌دست</a:t>
            </a:r>
            <a:r>
              <a:rPr lang="fa-IR" sz="2400" dirty="0"/>
              <a:t> آور:</a:t>
            </a:r>
          </a:p>
          <a:p>
            <a:pPr lvl="1"/>
            <a:r>
              <a:rPr lang="fa-IR" dirty="0"/>
              <a:t>نگاه </a:t>
            </a:r>
            <a:r>
              <a:rPr lang="fa-IR" dirty="0" err="1"/>
              <a:t>یک‌گام</a:t>
            </a:r>
            <a:r>
              <a:rPr lang="fa-IR" dirty="0"/>
              <a:t> به جلو.</a:t>
            </a:r>
          </a:p>
          <a:p>
            <a:endParaRPr lang="en-US" sz="2400" dirty="0">
              <a:sym typeface="Symbol" pitchFamily="18" charset="2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337903" y="3184616"/>
            <a:ext cx="7162367" cy="631441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337903" y="5387592"/>
            <a:ext cx="6596235" cy="586043"/>
          </a:xfrm>
          <a:prstGeom prst="rect">
            <a:avLst/>
          </a:prstGeom>
          <a:noFill/>
          <a:ln/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D58DFE8-44CC-677C-4A22-2B3320F13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8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223F312-0836-F175-D70D-679096623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186776C-FEDF-04E7-ADC9-13731AC8A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Policy Iteration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03F4A884-BC1A-9BB6-A6F8-466CD01AA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9AD694D0-CB99-A3BB-5C24-E8378D53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33F2C808-E637-AB0F-551F-E5DC3057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40A8B335-A732-7978-0D6C-A1E00AE8B200}"/>
              </a:ext>
            </a:extLst>
          </p:cNvPr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A6D5C8DC-8A2B-3961-72C2-4CF44BEAD6B4}"/>
              </a:ext>
            </a:extLst>
          </p:cNvPr>
          <p:cNvSpPr txBox="1"/>
          <p:nvPr/>
        </p:nvSpPr>
        <p:spPr>
          <a:xfrm>
            <a:off x="1669995" y="2403044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D7EE97D5-0B2A-05B5-4F3B-DFB93F0CCCE1}"/>
              </a:ext>
            </a:extLst>
          </p:cNvPr>
          <p:cNvSpPr txBox="1"/>
          <p:nvPr/>
        </p:nvSpPr>
        <p:spPr>
          <a:xfrm>
            <a:off x="7863431" y="39476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discount = 0.9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="" xmlns:a16="http://schemas.microsoft.com/office/drawing/2014/main" id="{C7835D73-470D-B7BA-3878-7B1A3F078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147A903-2DEF-B221-CAD6-9B452B6A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7F15223-14D5-BC85-1E4C-2BC94CCFDAE7}"/>
              </a:ext>
            </a:extLst>
          </p:cNvPr>
          <p:cNvSpPr txBox="1"/>
          <p:nvPr/>
        </p:nvSpPr>
        <p:spPr>
          <a:xfrm>
            <a:off x="675521" y="2364834"/>
            <a:ext cx="412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0</a:t>
            </a:r>
            <a:endParaRPr lang="en-US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B141767-8370-597D-B246-7482E00C3EED}"/>
              </a:ext>
            </a:extLst>
          </p:cNvPr>
          <p:cNvSpPr txBox="1"/>
          <p:nvPr/>
        </p:nvSpPr>
        <p:spPr>
          <a:xfrm>
            <a:off x="2870721" y="24018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B8D8ADB8-780E-9109-3694-13C50B9D421E}"/>
                  </a:ext>
                </a:extLst>
              </p:cNvPr>
              <p:cNvSpPr txBox="1"/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D8ADB8-780E-9109-3694-13C50B9D4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txp_fig">
            <a:extLst>
              <a:ext uri="{FF2B5EF4-FFF2-40B4-BE49-F238E27FC236}">
                <a16:creationId xmlns="" xmlns:a16="http://schemas.microsoft.com/office/drawing/2014/main" id="{3AC0F160-4383-85B1-B6BF-BE92EE09B3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876800" y="7285082"/>
            <a:ext cx="6266453" cy="55245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="" xmlns:a16="http://schemas.microsoft.com/office/drawing/2014/main" id="{1403DA4A-28CD-0D74-D95E-A00524D044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840209" y="5147451"/>
            <a:ext cx="5771136" cy="51273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>
            <a:extLst>
              <a:ext uri="{FF2B5EF4-FFF2-40B4-BE49-F238E27FC236}">
                <a16:creationId xmlns="" xmlns:a16="http://schemas.microsoft.com/office/drawing/2014/main" id="{3ADD5FC2-0D08-1E4F-203A-367FC942645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854401" y="4478811"/>
            <a:ext cx="5574616" cy="509172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A6E39C5-4F20-805D-07BB-92231EA795AF}"/>
              </a:ext>
            </a:extLst>
          </p:cNvPr>
          <p:cNvSpPr txBox="1"/>
          <p:nvPr/>
        </p:nvSpPr>
        <p:spPr>
          <a:xfrm>
            <a:off x="1002082" y="3156559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Evaluation:</a:t>
            </a:r>
            <a:endParaRPr lang="en-US" dirty="0"/>
          </a:p>
        </p:txBody>
      </p:sp>
      <p:pic>
        <p:nvPicPr>
          <p:cNvPr id="23" name="Picture 22" descr="A number with a plus and a plus&#10;&#10;Description automatically generated">
            <a:extLst>
              <a:ext uri="{FF2B5EF4-FFF2-40B4-BE49-F238E27FC236}">
                <a16:creationId xmlns="" xmlns:a16="http://schemas.microsoft.com/office/drawing/2014/main" id="{A6EEED04-A3BF-1C06-FC51-F932463F7E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4975" y="3562481"/>
            <a:ext cx="2057400" cy="406400"/>
          </a:xfrm>
          <a:prstGeom prst="rect">
            <a:avLst/>
          </a:prstGeom>
        </p:spPr>
      </p:pic>
      <p:pic>
        <p:nvPicPr>
          <p:cNvPr id="26" name="Picture 25" descr="A number with a plus and a plus&#10;&#10;Description automatically generated with medium confidence">
            <a:extLst>
              <a:ext uri="{FF2B5EF4-FFF2-40B4-BE49-F238E27FC236}">
                <a16:creationId xmlns="" xmlns:a16="http://schemas.microsoft.com/office/drawing/2014/main" id="{FDDB046A-90B9-3AB9-A670-01701DDD6D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569" y="3968881"/>
            <a:ext cx="2514600" cy="393700"/>
          </a:xfrm>
          <a:prstGeom prst="rect">
            <a:avLst/>
          </a:prstGeom>
        </p:spPr>
      </p:pic>
      <p:pic>
        <p:nvPicPr>
          <p:cNvPr id="28" name="Picture 27" descr="A symbol of a number&#10;&#10;Description automatically generated">
            <a:extLst>
              <a:ext uri="{FF2B5EF4-FFF2-40B4-BE49-F238E27FC236}">
                <a16:creationId xmlns="" xmlns:a16="http://schemas.microsoft.com/office/drawing/2014/main" id="{29B6FC78-08FF-05C2-CBE7-18817F30F70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009" y="4323371"/>
            <a:ext cx="965200" cy="381000"/>
          </a:xfrm>
          <a:prstGeom prst="rect">
            <a:avLst/>
          </a:prstGeom>
        </p:spPr>
      </p:pic>
      <p:pic>
        <p:nvPicPr>
          <p:cNvPr id="30" name="Picture 29" descr="A black and white math symbol&#10;&#10;Description automatically generated with medium confidence">
            <a:extLst>
              <a:ext uri="{FF2B5EF4-FFF2-40B4-BE49-F238E27FC236}">
                <a16:creationId xmlns="" xmlns:a16="http://schemas.microsoft.com/office/drawing/2014/main" id="{5F302C77-7DBE-FA15-57E7-8619762D64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98055" y="3575181"/>
            <a:ext cx="1257300" cy="381000"/>
          </a:xfrm>
          <a:prstGeom prst="rect">
            <a:avLst/>
          </a:prstGeom>
        </p:spPr>
      </p:pic>
      <p:pic>
        <p:nvPicPr>
          <p:cNvPr id="34" name="Picture 33" descr="A symbol of a mathematical equation&#10;&#10;Description automatically generated">
            <a:extLst>
              <a:ext uri="{FF2B5EF4-FFF2-40B4-BE49-F238E27FC236}">
                <a16:creationId xmlns="" xmlns:a16="http://schemas.microsoft.com/office/drawing/2014/main" id="{BD46549D-E96C-7A8D-49F7-EC45C3E9F5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4169" y="4004197"/>
            <a:ext cx="1371600" cy="330200"/>
          </a:xfrm>
          <a:prstGeom prst="rect">
            <a:avLst/>
          </a:prstGeom>
        </p:spPr>
      </p:pic>
      <p:pic>
        <p:nvPicPr>
          <p:cNvPr id="46" name="Picture 2">
            <a:extLst>
              <a:ext uri="{FF2B5EF4-FFF2-40B4-BE49-F238E27FC236}">
                <a16:creationId xmlns="" xmlns:a16="http://schemas.microsoft.com/office/drawing/2014/main" id="{03380766-1470-5B36-8007-38226E8C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8402" y="5199099"/>
            <a:ext cx="668678" cy="439656"/>
          </a:xfrm>
          <a:prstGeom prst="rect">
            <a:avLst/>
          </a:prstGeom>
          <a:noFill/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7BF335B5-E571-2249-108C-E230C39F0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526" y="5154703"/>
            <a:ext cx="709457" cy="502463"/>
          </a:xfrm>
          <a:prstGeom prst="rect">
            <a:avLst/>
          </a:prstGeom>
          <a:noFill/>
        </p:spPr>
      </p:pic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F295E06A-D375-B064-26C3-A38B5564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7118" y="5190522"/>
            <a:ext cx="730937" cy="460591"/>
          </a:xfrm>
          <a:prstGeom prst="rect">
            <a:avLst/>
          </a:prstGeom>
          <a:noFill/>
        </p:spPr>
      </p:pic>
      <p:sp>
        <p:nvSpPr>
          <p:cNvPr id="49" name="Rounded Rectangle 48">
            <a:extLst>
              <a:ext uri="{FF2B5EF4-FFF2-40B4-BE49-F238E27FC236}">
                <a16:creationId xmlns="" xmlns:a16="http://schemas.microsoft.com/office/drawing/2014/main" id="{92ED21C1-3985-119A-7010-84A4103210CE}"/>
              </a:ext>
            </a:extLst>
          </p:cNvPr>
          <p:cNvSpPr/>
          <p:nvPr/>
        </p:nvSpPr>
        <p:spPr>
          <a:xfrm>
            <a:off x="949411" y="5764303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D157CE29-30ED-E9C7-8498-FA668B62E418}"/>
              </a:ext>
            </a:extLst>
          </p:cNvPr>
          <p:cNvSpPr txBox="1"/>
          <p:nvPr/>
        </p:nvSpPr>
        <p:spPr>
          <a:xfrm>
            <a:off x="405732" y="5919337"/>
            <a:ext cx="412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5CE16500-7D00-6EE7-CDE2-F48A6AB424BD}"/>
              </a:ext>
            </a:extLst>
          </p:cNvPr>
          <p:cNvSpPr txBox="1"/>
          <p:nvPr/>
        </p:nvSpPr>
        <p:spPr>
          <a:xfrm>
            <a:off x="832633" y="492503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Policy Improvement: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EDFBA9C-1FFF-4D07-6C75-DE4296DCE1A1}"/>
              </a:ext>
            </a:extLst>
          </p:cNvPr>
          <p:cNvSpPr txBox="1"/>
          <p:nvPr/>
        </p:nvSpPr>
        <p:spPr>
          <a:xfrm>
            <a:off x="1123431" y="5802252"/>
            <a:ext cx="376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S: 1.(1+0.9 . 10) = 1+9 = 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905ED2A-8541-9916-CB74-CE64D11883E2}"/>
              </a:ext>
            </a:extLst>
          </p:cNvPr>
          <p:cNvSpPr txBox="1"/>
          <p:nvPr/>
        </p:nvSpPr>
        <p:spPr>
          <a:xfrm>
            <a:off x="1123430" y="6172646"/>
            <a:ext cx="6100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0.5.(2 + 0.9 . 10) + 0.5.(2 + 0.9 . -10) = 0</a:t>
            </a:r>
          </a:p>
        </p:txBody>
      </p:sp>
    </p:spTree>
    <p:extLst>
      <p:ext uri="{BB962C8B-B14F-4D97-AF65-F5344CB8AC3E}">
        <p14:creationId xmlns:p14="http://schemas.microsoft.com/office/powerpoint/2010/main" val="88625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03F0777-B71E-C7C1-FBAE-0E6563BFB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55B6CD-808A-0991-107A-6FEA21FF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Policy Iteration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F2D0B8D5-BC97-E64E-3C62-02260DFA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F0DE3565-DD40-D5AC-3399-41BEAAE35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C41C4F19-9636-C8A4-BBD9-CC26F5380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FD734BF5-1E40-B0A3-B7A6-4FE870480349}"/>
              </a:ext>
            </a:extLst>
          </p:cNvPr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254F5AFA-B3EB-ED8A-48E1-FB11EC92B594}"/>
              </a:ext>
            </a:extLst>
          </p:cNvPr>
          <p:cNvSpPr txBox="1"/>
          <p:nvPr/>
        </p:nvSpPr>
        <p:spPr>
          <a:xfrm>
            <a:off x="1669995" y="2403044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ECD4CEEE-C437-DE90-8B00-9F5FEAFF8AF8}"/>
              </a:ext>
            </a:extLst>
          </p:cNvPr>
          <p:cNvSpPr txBox="1"/>
          <p:nvPr/>
        </p:nvSpPr>
        <p:spPr>
          <a:xfrm>
            <a:off x="7863431" y="39476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discount = 0.9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="" xmlns:a16="http://schemas.microsoft.com/office/drawing/2014/main" id="{257216C6-C107-46FF-A108-1A53132FC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B1D0899-47BE-EB2C-55DF-127BCE6C9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4095C04-5B70-1EFD-A08B-BAA63CEB3765}"/>
              </a:ext>
            </a:extLst>
          </p:cNvPr>
          <p:cNvSpPr txBox="1"/>
          <p:nvPr/>
        </p:nvSpPr>
        <p:spPr>
          <a:xfrm>
            <a:off x="675521" y="2364834"/>
            <a:ext cx="412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0</a:t>
            </a:r>
            <a:endParaRPr lang="en-US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33762CE-28C3-B451-13DA-EE89ED4C4EF3}"/>
              </a:ext>
            </a:extLst>
          </p:cNvPr>
          <p:cNvSpPr txBox="1"/>
          <p:nvPr/>
        </p:nvSpPr>
        <p:spPr>
          <a:xfrm>
            <a:off x="2870721" y="24018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D7BA9A0E-ACF2-6130-8FAA-86C788F2CC79}"/>
                  </a:ext>
                </a:extLst>
              </p:cNvPr>
              <p:cNvSpPr txBox="1"/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BA9A0E-ACF2-6130-8FAA-86C788F2C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txp_fig">
            <a:extLst>
              <a:ext uri="{FF2B5EF4-FFF2-40B4-BE49-F238E27FC236}">
                <a16:creationId xmlns="" xmlns:a16="http://schemas.microsoft.com/office/drawing/2014/main" id="{1519C511-2B44-C0BB-344A-93D1C7FEA6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876800" y="7285082"/>
            <a:ext cx="6266453" cy="55245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="" xmlns:a16="http://schemas.microsoft.com/office/drawing/2014/main" id="{126374CE-D41E-E8B5-738B-AA3751B413C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840209" y="5147451"/>
            <a:ext cx="5771136" cy="51273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>
            <a:extLst>
              <a:ext uri="{FF2B5EF4-FFF2-40B4-BE49-F238E27FC236}">
                <a16:creationId xmlns="" xmlns:a16="http://schemas.microsoft.com/office/drawing/2014/main" id="{B1B1035F-9BF3-C74A-C987-4C297109BB9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854401" y="4478811"/>
            <a:ext cx="5574616" cy="509172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FA7EF08-ADBC-3549-854C-6FB7303C795A}"/>
              </a:ext>
            </a:extLst>
          </p:cNvPr>
          <p:cNvSpPr txBox="1"/>
          <p:nvPr/>
        </p:nvSpPr>
        <p:spPr>
          <a:xfrm>
            <a:off x="1002082" y="3156559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Evaluation:</a:t>
            </a:r>
            <a:endParaRPr lang="en-US" dirty="0"/>
          </a:p>
        </p:txBody>
      </p:sp>
      <p:pic>
        <p:nvPicPr>
          <p:cNvPr id="23" name="Picture 22" descr="A number with a plus and a plus&#10;&#10;Description automatically generated">
            <a:extLst>
              <a:ext uri="{FF2B5EF4-FFF2-40B4-BE49-F238E27FC236}">
                <a16:creationId xmlns="" xmlns:a16="http://schemas.microsoft.com/office/drawing/2014/main" id="{E24534C3-E3C1-6F1F-26AD-18E80E530D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4975" y="3562481"/>
            <a:ext cx="2057400" cy="406400"/>
          </a:xfrm>
          <a:prstGeom prst="rect">
            <a:avLst/>
          </a:prstGeom>
        </p:spPr>
      </p:pic>
      <p:pic>
        <p:nvPicPr>
          <p:cNvPr id="26" name="Picture 25" descr="A number with a plus and a plus&#10;&#10;Description automatically generated with medium confidence">
            <a:extLst>
              <a:ext uri="{FF2B5EF4-FFF2-40B4-BE49-F238E27FC236}">
                <a16:creationId xmlns="" xmlns:a16="http://schemas.microsoft.com/office/drawing/2014/main" id="{B1393AE1-68F1-B28C-0EEB-6E59982872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569" y="3968881"/>
            <a:ext cx="2514600" cy="393700"/>
          </a:xfrm>
          <a:prstGeom prst="rect">
            <a:avLst/>
          </a:prstGeom>
        </p:spPr>
      </p:pic>
      <p:pic>
        <p:nvPicPr>
          <p:cNvPr id="28" name="Picture 27" descr="A symbol of a number&#10;&#10;Description automatically generated">
            <a:extLst>
              <a:ext uri="{FF2B5EF4-FFF2-40B4-BE49-F238E27FC236}">
                <a16:creationId xmlns="" xmlns:a16="http://schemas.microsoft.com/office/drawing/2014/main" id="{067C151A-4D4C-88CF-87BA-28F24329A6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009" y="4323371"/>
            <a:ext cx="965200" cy="381000"/>
          </a:xfrm>
          <a:prstGeom prst="rect">
            <a:avLst/>
          </a:prstGeom>
        </p:spPr>
      </p:pic>
      <p:pic>
        <p:nvPicPr>
          <p:cNvPr id="30" name="Picture 29" descr="A black and white math symbol&#10;&#10;Description automatically generated with medium confidence">
            <a:extLst>
              <a:ext uri="{FF2B5EF4-FFF2-40B4-BE49-F238E27FC236}">
                <a16:creationId xmlns="" xmlns:a16="http://schemas.microsoft.com/office/drawing/2014/main" id="{12D4581F-7157-91B6-D79F-8404BA5AB80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98055" y="3575181"/>
            <a:ext cx="1257300" cy="381000"/>
          </a:xfrm>
          <a:prstGeom prst="rect">
            <a:avLst/>
          </a:prstGeom>
        </p:spPr>
      </p:pic>
      <p:pic>
        <p:nvPicPr>
          <p:cNvPr id="34" name="Picture 33" descr="A symbol of a mathematical equation&#10;&#10;Description automatically generated">
            <a:extLst>
              <a:ext uri="{FF2B5EF4-FFF2-40B4-BE49-F238E27FC236}">
                <a16:creationId xmlns="" xmlns:a16="http://schemas.microsoft.com/office/drawing/2014/main" id="{0E43F53A-00BA-18E4-1A76-999BFB3A21B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4169" y="4004197"/>
            <a:ext cx="1371600" cy="330200"/>
          </a:xfrm>
          <a:prstGeom prst="rect">
            <a:avLst/>
          </a:prstGeom>
        </p:spPr>
      </p:pic>
      <p:pic>
        <p:nvPicPr>
          <p:cNvPr id="46" name="Picture 2">
            <a:extLst>
              <a:ext uri="{FF2B5EF4-FFF2-40B4-BE49-F238E27FC236}">
                <a16:creationId xmlns="" xmlns:a16="http://schemas.microsoft.com/office/drawing/2014/main" id="{7E5126F6-4D01-572A-F692-D08F9323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8402" y="5199099"/>
            <a:ext cx="668678" cy="439656"/>
          </a:xfrm>
          <a:prstGeom prst="rect">
            <a:avLst/>
          </a:prstGeom>
          <a:noFill/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B53B3601-A99F-D543-C967-2A0861B5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526" y="5154703"/>
            <a:ext cx="709457" cy="502463"/>
          </a:xfrm>
          <a:prstGeom prst="rect">
            <a:avLst/>
          </a:prstGeom>
          <a:noFill/>
        </p:spPr>
      </p:pic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59B23D87-3165-9520-CF46-DC2EA35F3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7118" y="5190522"/>
            <a:ext cx="730937" cy="460591"/>
          </a:xfrm>
          <a:prstGeom prst="rect">
            <a:avLst/>
          </a:prstGeom>
          <a:noFill/>
        </p:spPr>
      </p:pic>
      <p:sp>
        <p:nvSpPr>
          <p:cNvPr id="49" name="Rounded Rectangle 48">
            <a:extLst>
              <a:ext uri="{FF2B5EF4-FFF2-40B4-BE49-F238E27FC236}">
                <a16:creationId xmlns="" xmlns:a16="http://schemas.microsoft.com/office/drawing/2014/main" id="{C337D77C-6A1D-7D1F-8B57-15DAD65DEC14}"/>
              </a:ext>
            </a:extLst>
          </p:cNvPr>
          <p:cNvSpPr/>
          <p:nvPr/>
        </p:nvSpPr>
        <p:spPr>
          <a:xfrm>
            <a:off x="949411" y="5764303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A7724E0-C81B-C394-454B-9047D3166106}"/>
              </a:ext>
            </a:extLst>
          </p:cNvPr>
          <p:cNvSpPr txBox="1"/>
          <p:nvPr/>
        </p:nvSpPr>
        <p:spPr>
          <a:xfrm>
            <a:off x="405732" y="5919337"/>
            <a:ext cx="412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7DCB4581-EADB-CC48-80A7-92B0D8CD73D0}"/>
              </a:ext>
            </a:extLst>
          </p:cNvPr>
          <p:cNvSpPr txBox="1"/>
          <p:nvPr/>
        </p:nvSpPr>
        <p:spPr>
          <a:xfrm>
            <a:off x="832633" y="492503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Policy Improvement: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8EF410B-79D4-B149-4000-03E0D547C30B}"/>
              </a:ext>
            </a:extLst>
          </p:cNvPr>
          <p:cNvSpPr txBox="1"/>
          <p:nvPr/>
        </p:nvSpPr>
        <p:spPr>
          <a:xfrm>
            <a:off x="1329691" y="5957177"/>
            <a:ext cx="557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7629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5540F09-A5BB-A550-0AE1-97CF072FB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B153F0-8B3B-D42B-4183-38A803BF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Policy Iteration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67D6EC27-47F9-AC6C-89F5-FF45C6158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2F69FEDB-A3A7-DBA0-508E-3AAA4E99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78AB5BE0-89A5-9F3D-D2F1-81EB10C2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C0FD201C-E28E-4783-6DDC-E4F143DF022E}"/>
              </a:ext>
            </a:extLst>
          </p:cNvPr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5CA26549-A885-47F7-3A65-32AFEC2BABEA}"/>
              </a:ext>
            </a:extLst>
          </p:cNvPr>
          <p:cNvSpPr txBox="1"/>
          <p:nvPr/>
        </p:nvSpPr>
        <p:spPr>
          <a:xfrm>
            <a:off x="1669995" y="2403044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1DD75FBF-3DA6-AB61-DB45-00685B6B4D00}"/>
              </a:ext>
            </a:extLst>
          </p:cNvPr>
          <p:cNvSpPr txBox="1"/>
          <p:nvPr/>
        </p:nvSpPr>
        <p:spPr>
          <a:xfrm>
            <a:off x="7863431" y="39476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discount = 0.9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="" xmlns:a16="http://schemas.microsoft.com/office/drawing/2014/main" id="{93AE57BA-67EF-70FB-A566-6F2624E11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DD6369E-CCAA-7A77-FA01-8402E5D7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19EEC9B-3F15-E337-4C8E-D7E9F2FAF52C}"/>
              </a:ext>
            </a:extLst>
          </p:cNvPr>
          <p:cNvSpPr txBox="1"/>
          <p:nvPr/>
        </p:nvSpPr>
        <p:spPr>
          <a:xfrm>
            <a:off x="675521" y="2364834"/>
            <a:ext cx="412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0</a:t>
            </a:r>
            <a:endParaRPr lang="en-US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58D660E-F5BF-4D04-D667-984AF5AAFD6B}"/>
              </a:ext>
            </a:extLst>
          </p:cNvPr>
          <p:cNvSpPr txBox="1"/>
          <p:nvPr/>
        </p:nvSpPr>
        <p:spPr>
          <a:xfrm>
            <a:off x="2870721" y="24018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CAA6D881-8280-0C52-D69D-384915B09262}"/>
                  </a:ext>
                </a:extLst>
              </p:cNvPr>
              <p:cNvSpPr txBox="1"/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A6D881-8280-0C52-D69D-384915B09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txp_fig">
            <a:extLst>
              <a:ext uri="{FF2B5EF4-FFF2-40B4-BE49-F238E27FC236}">
                <a16:creationId xmlns="" xmlns:a16="http://schemas.microsoft.com/office/drawing/2014/main" id="{6401D225-7A59-FCE9-8168-C49D891128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876800" y="7285082"/>
            <a:ext cx="6266453" cy="55245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="" xmlns:a16="http://schemas.microsoft.com/office/drawing/2014/main" id="{3A5C964A-0887-1879-3955-D50542C1CA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840209" y="5147451"/>
            <a:ext cx="5771136" cy="51273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>
            <a:extLst>
              <a:ext uri="{FF2B5EF4-FFF2-40B4-BE49-F238E27FC236}">
                <a16:creationId xmlns="" xmlns:a16="http://schemas.microsoft.com/office/drawing/2014/main" id="{0C5ACEC8-4073-A024-8143-4DFA3602A8C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854401" y="4478811"/>
            <a:ext cx="5574616" cy="509172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C088C08-2C92-A661-31A8-23CA316B765B}"/>
              </a:ext>
            </a:extLst>
          </p:cNvPr>
          <p:cNvSpPr txBox="1"/>
          <p:nvPr/>
        </p:nvSpPr>
        <p:spPr>
          <a:xfrm>
            <a:off x="1002082" y="3156559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Evaluation:</a:t>
            </a:r>
            <a:endParaRPr lang="en-US" dirty="0"/>
          </a:p>
        </p:txBody>
      </p:sp>
      <p:pic>
        <p:nvPicPr>
          <p:cNvPr id="23" name="Picture 22" descr="A number with a plus and a plus&#10;&#10;Description automatically generated">
            <a:extLst>
              <a:ext uri="{FF2B5EF4-FFF2-40B4-BE49-F238E27FC236}">
                <a16:creationId xmlns="" xmlns:a16="http://schemas.microsoft.com/office/drawing/2014/main" id="{928F07D9-A5CA-4A19-FF14-A31D9D4A7DD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4975" y="3562481"/>
            <a:ext cx="2057400" cy="406400"/>
          </a:xfrm>
          <a:prstGeom prst="rect">
            <a:avLst/>
          </a:prstGeom>
        </p:spPr>
      </p:pic>
      <p:pic>
        <p:nvPicPr>
          <p:cNvPr id="26" name="Picture 25" descr="A number with a plus and a plus&#10;&#10;Description automatically generated with medium confidence">
            <a:extLst>
              <a:ext uri="{FF2B5EF4-FFF2-40B4-BE49-F238E27FC236}">
                <a16:creationId xmlns="" xmlns:a16="http://schemas.microsoft.com/office/drawing/2014/main" id="{E335D4A4-E20A-56FE-9B3F-530E1A1941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569" y="3968881"/>
            <a:ext cx="2514600" cy="393700"/>
          </a:xfrm>
          <a:prstGeom prst="rect">
            <a:avLst/>
          </a:prstGeom>
        </p:spPr>
      </p:pic>
      <p:pic>
        <p:nvPicPr>
          <p:cNvPr id="28" name="Picture 27" descr="A symbol of a number&#10;&#10;Description automatically generated">
            <a:extLst>
              <a:ext uri="{FF2B5EF4-FFF2-40B4-BE49-F238E27FC236}">
                <a16:creationId xmlns="" xmlns:a16="http://schemas.microsoft.com/office/drawing/2014/main" id="{B77BC267-AF9B-883A-4D2F-2983F43011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009" y="4323371"/>
            <a:ext cx="965200" cy="381000"/>
          </a:xfrm>
          <a:prstGeom prst="rect">
            <a:avLst/>
          </a:prstGeom>
        </p:spPr>
      </p:pic>
      <p:pic>
        <p:nvPicPr>
          <p:cNvPr id="30" name="Picture 29" descr="A black and white math symbol&#10;&#10;Description automatically generated with medium confidence">
            <a:extLst>
              <a:ext uri="{FF2B5EF4-FFF2-40B4-BE49-F238E27FC236}">
                <a16:creationId xmlns="" xmlns:a16="http://schemas.microsoft.com/office/drawing/2014/main" id="{7ED5EE1A-805C-5DA8-9A47-39D557CBB3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98055" y="3575181"/>
            <a:ext cx="1257300" cy="381000"/>
          </a:xfrm>
          <a:prstGeom prst="rect">
            <a:avLst/>
          </a:prstGeom>
        </p:spPr>
      </p:pic>
      <p:pic>
        <p:nvPicPr>
          <p:cNvPr id="34" name="Picture 33" descr="A symbol of a mathematical equation&#10;&#10;Description automatically generated">
            <a:extLst>
              <a:ext uri="{FF2B5EF4-FFF2-40B4-BE49-F238E27FC236}">
                <a16:creationId xmlns="" xmlns:a16="http://schemas.microsoft.com/office/drawing/2014/main" id="{A46DBEF1-DAE0-1556-D567-92E5629AB42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4169" y="4004197"/>
            <a:ext cx="1371600" cy="330200"/>
          </a:xfrm>
          <a:prstGeom prst="rect">
            <a:avLst/>
          </a:prstGeom>
        </p:spPr>
      </p:pic>
      <p:pic>
        <p:nvPicPr>
          <p:cNvPr id="46" name="Picture 2">
            <a:extLst>
              <a:ext uri="{FF2B5EF4-FFF2-40B4-BE49-F238E27FC236}">
                <a16:creationId xmlns="" xmlns:a16="http://schemas.microsoft.com/office/drawing/2014/main" id="{B9DE0A8F-D974-9B1F-0AE0-EA9D5DE95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8402" y="5199099"/>
            <a:ext cx="668678" cy="439656"/>
          </a:xfrm>
          <a:prstGeom prst="rect">
            <a:avLst/>
          </a:prstGeom>
          <a:noFill/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2ADF0E5A-8247-6AC9-D709-AA6794E9C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526" y="5154703"/>
            <a:ext cx="709457" cy="502463"/>
          </a:xfrm>
          <a:prstGeom prst="rect">
            <a:avLst/>
          </a:prstGeom>
          <a:noFill/>
        </p:spPr>
      </p:pic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119D728A-9AC7-3F6F-E6D4-E6B14A47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7118" y="5190522"/>
            <a:ext cx="730937" cy="460591"/>
          </a:xfrm>
          <a:prstGeom prst="rect">
            <a:avLst/>
          </a:prstGeom>
          <a:noFill/>
        </p:spPr>
      </p:pic>
      <p:sp>
        <p:nvSpPr>
          <p:cNvPr id="49" name="Rounded Rectangle 48">
            <a:extLst>
              <a:ext uri="{FF2B5EF4-FFF2-40B4-BE49-F238E27FC236}">
                <a16:creationId xmlns="" xmlns:a16="http://schemas.microsoft.com/office/drawing/2014/main" id="{6350149C-4D3B-34BF-E4A5-664A417D66A1}"/>
              </a:ext>
            </a:extLst>
          </p:cNvPr>
          <p:cNvSpPr/>
          <p:nvPr/>
        </p:nvSpPr>
        <p:spPr>
          <a:xfrm>
            <a:off x="949411" y="5764303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88ECBBC5-F93A-6BC0-76C5-66806263B6D9}"/>
              </a:ext>
            </a:extLst>
          </p:cNvPr>
          <p:cNvSpPr txBox="1"/>
          <p:nvPr/>
        </p:nvSpPr>
        <p:spPr>
          <a:xfrm>
            <a:off x="2541537" y="5843561"/>
            <a:ext cx="7271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S: 0.5.(1 + 0.9 . 10) + 0.5.(1  + 0.9 . -10) = 1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97617609-221D-3134-4DCA-BD00EEC09682}"/>
              </a:ext>
            </a:extLst>
          </p:cNvPr>
          <p:cNvSpPr txBox="1"/>
          <p:nvPr/>
        </p:nvSpPr>
        <p:spPr>
          <a:xfrm>
            <a:off x="405732" y="5919337"/>
            <a:ext cx="412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78B35BF-7F66-681C-CC3F-B81B1C7093FA}"/>
              </a:ext>
            </a:extLst>
          </p:cNvPr>
          <p:cNvSpPr txBox="1"/>
          <p:nvPr/>
        </p:nvSpPr>
        <p:spPr>
          <a:xfrm>
            <a:off x="832633" y="492503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Policy Improvement: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A0E0BCA2-2145-871B-1F54-3618AD703A96}"/>
              </a:ext>
            </a:extLst>
          </p:cNvPr>
          <p:cNvSpPr txBox="1"/>
          <p:nvPr/>
        </p:nvSpPr>
        <p:spPr>
          <a:xfrm>
            <a:off x="2541536" y="6213955"/>
            <a:ext cx="6100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1.(-10 + 0.9 . 0)  = -10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ECE7AAB-D4B8-6DF9-36B2-0CAB27C17A89}"/>
              </a:ext>
            </a:extLst>
          </p:cNvPr>
          <p:cNvSpPr txBox="1"/>
          <p:nvPr/>
        </p:nvSpPr>
        <p:spPr>
          <a:xfrm>
            <a:off x="1329691" y="5957177"/>
            <a:ext cx="557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7988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A995EC3-81EE-3486-C04A-15C11171E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0D29FF-C84C-3D6C-733A-A7A085F4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Policy Iteration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43ADD761-213E-1769-FDE8-EF9D2BFD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0E0BDAE5-2701-0361-EC93-D337941BD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72B3CE85-35B3-6F01-EF08-877EC540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72C06CC3-67F0-6B6C-EA7A-B9F312A9329A}"/>
              </a:ext>
            </a:extLst>
          </p:cNvPr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C6A6C236-08DF-0540-CB43-5499FD2FC8FB}"/>
              </a:ext>
            </a:extLst>
          </p:cNvPr>
          <p:cNvSpPr txBox="1"/>
          <p:nvPr/>
        </p:nvSpPr>
        <p:spPr>
          <a:xfrm>
            <a:off x="1669995" y="2403044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15080DEE-6336-5E97-4562-47B228DBADC6}"/>
              </a:ext>
            </a:extLst>
          </p:cNvPr>
          <p:cNvSpPr txBox="1"/>
          <p:nvPr/>
        </p:nvSpPr>
        <p:spPr>
          <a:xfrm>
            <a:off x="7863431" y="39476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discount = 0.9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="" xmlns:a16="http://schemas.microsoft.com/office/drawing/2014/main" id="{D84E511D-EE6A-B45F-4CAF-88ACB92E5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8357E9F-6178-BB7F-2C8C-AB4A27435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AA3AC21-6CF2-4CA1-1097-5475E2BD8D5F}"/>
              </a:ext>
            </a:extLst>
          </p:cNvPr>
          <p:cNvSpPr txBox="1"/>
          <p:nvPr/>
        </p:nvSpPr>
        <p:spPr>
          <a:xfrm>
            <a:off x="675521" y="2364834"/>
            <a:ext cx="412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0</a:t>
            </a:r>
            <a:endParaRPr lang="en-US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EAAB8BE-FE71-4491-78A4-CEC5D537A34B}"/>
              </a:ext>
            </a:extLst>
          </p:cNvPr>
          <p:cNvSpPr txBox="1"/>
          <p:nvPr/>
        </p:nvSpPr>
        <p:spPr>
          <a:xfrm>
            <a:off x="2870721" y="24018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EF9337E8-5A4B-EEE8-CD84-ED4DF638D618}"/>
                  </a:ext>
                </a:extLst>
              </p:cNvPr>
              <p:cNvSpPr txBox="1"/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9337E8-5A4B-EEE8-CD84-ED4DF638D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txp_fig">
            <a:extLst>
              <a:ext uri="{FF2B5EF4-FFF2-40B4-BE49-F238E27FC236}">
                <a16:creationId xmlns="" xmlns:a16="http://schemas.microsoft.com/office/drawing/2014/main" id="{C2084428-6B5C-C19D-ECDA-81C89CA2607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876800" y="7285082"/>
            <a:ext cx="6266453" cy="55245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="" xmlns:a16="http://schemas.microsoft.com/office/drawing/2014/main" id="{43DFDE17-AF18-DA30-E6D0-7E679138C9C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840209" y="5147451"/>
            <a:ext cx="5771136" cy="51273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>
            <a:extLst>
              <a:ext uri="{FF2B5EF4-FFF2-40B4-BE49-F238E27FC236}">
                <a16:creationId xmlns="" xmlns:a16="http://schemas.microsoft.com/office/drawing/2014/main" id="{CCA4513A-46FE-414A-C802-D14160505DC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854401" y="4478811"/>
            <a:ext cx="5574616" cy="509172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159C5ED-529D-378D-9B7A-A4F04E96D68F}"/>
              </a:ext>
            </a:extLst>
          </p:cNvPr>
          <p:cNvSpPr txBox="1"/>
          <p:nvPr/>
        </p:nvSpPr>
        <p:spPr>
          <a:xfrm>
            <a:off x="1002082" y="3156559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Evaluation:</a:t>
            </a:r>
            <a:endParaRPr lang="en-US" dirty="0"/>
          </a:p>
        </p:txBody>
      </p:sp>
      <p:pic>
        <p:nvPicPr>
          <p:cNvPr id="23" name="Picture 22" descr="A number with a plus and a plus&#10;&#10;Description automatically generated">
            <a:extLst>
              <a:ext uri="{FF2B5EF4-FFF2-40B4-BE49-F238E27FC236}">
                <a16:creationId xmlns="" xmlns:a16="http://schemas.microsoft.com/office/drawing/2014/main" id="{ABA31404-FE88-AC5F-765D-CCEA68428F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4975" y="3562481"/>
            <a:ext cx="2057400" cy="406400"/>
          </a:xfrm>
          <a:prstGeom prst="rect">
            <a:avLst/>
          </a:prstGeom>
        </p:spPr>
      </p:pic>
      <p:pic>
        <p:nvPicPr>
          <p:cNvPr id="26" name="Picture 25" descr="A number with a plus and a plus&#10;&#10;Description automatically generated with medium confidence">
            <a:extLst>
              <a:ext uri="{FF2B5EF4-FFF2-40B4-BE49-F238E27FC236}">
                <a16:creationId xmlns="" xmlns:a16="http://schemas.microsoft.com/office/drawing/2014/main" id="{BA903874-7841-4786-83ED-E69866BC6E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9569" y="3968881"/>
            <a:ext cx="2514600" cy="393700"/>
          </a:xfrm>
          <a:prstGeom prst="rect">
            <a:avLst/>
          </a:prstGeom>
        </p:spPr>
      </p:pic>
      <p:pic>
        <p:nvPicPr>
          <p:cNvPr id="28" name="Picture 27" descr="A symbol of a number&#10;&#10;Description automatically generated">
            <a:extLst>
              <a:ext uri="{FF2B5EF4-FFF2-40B4-BE49-F238E27FC236}">
                <a16:creationId xmlns="" xmlns:a16="http://schemas.microsoft.com/office/drawing/2014/main" id="{2D2657AF-7A01-B623-D6D2-2ED3B262086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1009" y="4323371"/>
            <a:ext cx="965200" cy="381000"/>
          </a:xfrm>
          <a:prstGeom prst="rect">
            <a:avLst/>
          </a:prstGeom>
        </p:spPr>
      </p:pic>
      <p:pic>
        <p:nvPicPr>
          <p:cNvPr id="30" name="Picture 29" descr="A black and white math symbol&#10;&#10;Description automatically generated with medium confidence">
            <a:extLst>
              <a:ext uri="{FF2B5EF4-FFF2-40B4-BE49-F238E27FC236}">
                <a16:creationId xmlns="" xmlns:a16="http://schemas.microsoft.com/office/drawing/2014/main" id="{D08A73E7-8836-F0EA-0B0E-91BBF5EF365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98055" y="3575181"/>
            <a:ext cx="1257300" cy="381000"/>
          </a:xfrm>
          <a:prstGeom prst="rect">
            <a:avLst/>
          </a:prstGeom>
        </p:spPr>
      </p:pic>
      <p:pic>
        <p:nvPicPr>
          <p:cNvPr id="34" name="Picture 33" descr="A symbol of a mathematical equation&#10;&#10;Description automatically generated">
            <a:extLst>
              <a:ext uri="{FF2B5EF4-FFF2-40B4-BE49-F238E27FC236}">
                <a16:creationId xmlns="" xmlns:a16="http://schemas.microsoft.com/office/drawing/2014/main" id="{7F9379D5-8303-E0F2-2A7F-500A5285D0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14169" y="4004197"/>
            <a:ext cx="1371600" cy="330200"/>
          </a:xfrm>
          <a:prstGeom prst="rect">
            <a:avLst/>
          </a:prstGeom>
        </p:spPr>
      </p:pic>
      <p:pic>
        <p:nvPicPr>
          <p:cNvPr id="46" name="Picture 2">
            <a:extLst>
              <a:ext uri="{FF2B5EF4-FFF2-40B4-BE49-F238E27FC236}">
                <a16:creationId xmlns="" xmlns:a16="http://schemas.microsoft.com/office/drawing/2014/main" id="{A2AD1221-8DC0-7152-3553-EB86B2775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8402" y="5199099"/>
            <a:ext cx="668678" cy="439656"/>
          </a:xfrm>
          <a:prstGeom prst="rect">
            <a:avLst/>
          </a:prstGeom>
          <a:noFill/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F3434A46-6D91-CC4C-F49D-025017ED6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526" y="5154703"/>
            <a:ext cx="709457" cy="502463"/>
          </a:xfrm>
          <a:prstGeom prst="rect">
            <a:avLst/>
          </a:prstGeom>
          <a:noFill/>
        </p:spPr>
      </p:pic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6A80E6AE-B92D-46C5-156C-B409E51B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7118" y="5190522"/>
            <a:ext cx="730937" cy="460591"/>
          </a:xfrm>
          <a:prstGeom prst="rect">
            <a:avLst/>
          </a:prstGeom>
          <a:noFill/>
        </p:spPr>
      </p:pic>
      <p:sp>
        <p:nvSpPr>
          <p:cNvPr id="49" name="Rounded Rectangle 48">
            <a:extLst>
              <a:ext uri="{FF2B5EF4-FFF2-40B4-BE49-F238E27FC236}">
                <a16:creationId xmlns="" xmlns:a16="http://schemas.microsoft.com/office/drawing/2014/main" id="{8D26A40F-EAF9-E695-2CA4-7D7DFC84B4C6}"/>
              </a:ext>
            </a:extLst>
          </p:cNvPr>
          <p:cNvSpPr/>
          <p:nvPr/>
        </p:nvSpPr>
        <p:spPr>
          <a:xfrm>
            <a:off x="949411" y="5764303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E39A609-F853-F8FA-A55A-E9FCDE50796B}"/>
              </a:ext>
            </a:extLst>
          </p:cNvPr>
          <p:cNvSpPr txBox="1"/>
          <p:nvPr/>
        </p:nvSpPr>
        <p:spPr>
          <a:xfrm>
            <a:off x="405732" y="5919337"/>
            <a:ext cx="412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CB23F880-B8F8-EFD7-55AD-754BB49FEE95}"/>
              </a:ext>
            </a:extLst>
          </p:cNvPr>
          <p:cNvSpPr txBox="1"/>
          <p:nvPr/>
        </p:nvSpPr>
        <p:spPr>
          <a:xfrm>
            <a:off x="832633" y="492503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Policy Improvement: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71626F-2624-34BF-B1DE-51048A2C1B5A}"/>
              </a:ext>
            </a:extLst>
          </p:cNvPr>
          <p:cNvSpPr txBox="1"/>
          <p:nvPr/>
        </p:nvSpPr>
        <p:spPr>
          <a:xfrm>
            <a:off x="1329691" y="5957177"/>
            <a:ext cx="557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643D480-F51C-A817-DCB2-0D7E631877B8}"/>
              </a:ext>
            </a:extLst>
          </p:cNvPr>
          <p:cNvSpPr txBox="1"/>
          <p:nvPr/>
        </p:nvSpPr>
        <p:spPr>
          <a:xfrm>
            <a:off x="2574907" y="5953462"/>
            <a:ext cx="557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B7686FAA-7125-D7DC-B257-BAE6127B7642}"/>
                  </a:ext>
                </a:extLst>
              </p:cNvPr>
              <p:cNvSpPr txBox="1"/>
              <p:nvPr/>
            </p:nvSpPr>
            <p:spPr>
              <a:xfrm>
                <a:off x="3607296" y="5919337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686FAA-7125-D7DC-B257-BAE6127B7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296" y="5919337"/>
                <a:ext cx="740037" cy="400110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1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52FF243-CED6-AE93-29D9-C86921435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C9E430-E13E-2BE4-61C2-1C7D98C1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Policy Iteration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092E6F69-827E-C9B8-4544-BA4BAFA7F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2FB43516-572A-A93A-0E9B-1FB2798EA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9942CBF2-C581-6C92-FFA6-DCE168A1B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E162A148-D0F0-3FE1-E1B2-FE71B5C6C63D}"/>
              </a:ext>
            </a:extLst>
          </p:cNvPr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7FF416BE-4719-8B21-974C-1D6E58E72D52}"/>
              </a:ext>
            </a:extLst>
          </p:cNvPr>
          <p:cNvSpPr txBox="1"/>
          <p:nvPr/>
        </p:nvSpPr>
        <p:spPr>
          <a:xfrm>
            <a:off x="1669995" y="2403044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2A36C697-E48C-CFFE-0819-04143AF038A5}"/>
              </a:ext>
            </a:extLst>
          </p:cNvPr>
          <p:cNvSpPr txBox="1"/>
          <p:nvPr/>
        </p:nvSpPr>
        <p:spPr>
          <a:xfrm>
            <a:off x="7863431" y="39476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discount = 0.9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="" xmlns:a16="http://schemas.microsoft.com/office/drawing/2014/main" id="{F5472B40-1FCD-E588-DC03-F9950A67F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AE00F78-CA83-88FB-38BE-E7FD72F8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1008350-0B56-738F-010B-31E5E6AE6CD6}"/>
              </a:ext>
            </a:extLst>
          </p:cNvPr>
          <p:cNvSpPr txBox="1"/>
          <p:nvPr/>
        </p:nvSpPr>
        <p:spPr>
          <a:xfrm>
            <a:off x="675522" y="2364834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09B81CA-7100-1092-5FD5-B4B6F2C8B47F}"/>
              </a:ext>
            </a:extLst>
          </p:cNvPr>
          <p:cNvSpPr txBox="1"/>
          <p:nvPr/>
        </p:nvSpPr>
        <p:spPr>
          <a:xfrm>
            <a:off x="2870721" y="24018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EB8E68F9-DA34-2D6B-8145-8C97734697BE}"/>
                  </a:ext>
                </a:extLst>
              </p:cNvPr>
              <p:cNvSpPr txBox="1"/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8E68F9-DA34-2D6B-8145-8C9773469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txp_fig">
            <a:extLst>
              <a:ext uri="{FF2B5EF4-FFF2-40B4-BE49-F238E27FC236}">
                <a16:creationId xmlns="" xmlns:a16="http://schemas.microsoft.com/office/drawing/2014/main" id="{8E4DB998-D397-B833-C670-80AC2D59C2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876800" y="7285082"/>
            <a:ext cx="6266453" cy="55245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="" xmlns:a16="http://schemas.microsoft.com/office/drawing/2014/main" id="{8EC6E52C-DAE2-4E29-DE70-4E253AEAC40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840209" y="5147451"/>
            <a:ext cx="5771136" cy="51273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>
            <a:extLst>
              <a:ext uri="{FF2B5EF4-FFF2-40B4-BE49-F238E27FC236}">
                <a16:creationId xmlns="" xmlns:a16="http://schemas.microsoft.com/office/drawing/2014/main" id="{8FF458E0-CBA5-19D3-DD60-50D0D3D69E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854401" y="4478811"/>
            <a:ext cx="5574616" cy="509172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84C09623-6D04-5857-5D52-42A59CEF0AFC}"/>
              </a:ext>
            </a:extLst>
          </p:cNvPr>
          <p:cNvSpPr txBox="1"/>
          <p:nvPr/>
        </p:nvSpPr>
        <p:spPr>
          <a:xfrm>
            <a:off x="1002082" y="3156559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Evaluation:</a:t>
            </a:r>
            <a:endParaRPr lang="en-US" dirty="0"/>
          </a:p>
        </p:txBody>
      </p:sp>
      <p:pic>
        <p:nvPicPr>
          <p:cNvPr id="46" name="Picture 2">
            <a:extLst>
              <a:ext uri="{FF2B5EF4-FFF2-40B4-BE49-F238E27FC236}">
                <a16:creationId xmlns="" xmlns:a16="http://schemas.microsoft.com/office/drawing/2014/main" id="{0422FE7B-FCF9-BF91-F411-D339A9BA9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8402" y="5199099"/>
            <a:ext cx="668678" cy="439656"/>
          </a:xfrm>
          <a:prstGeom prst="rect">
            <a:avLst/>
          </a:prstGeom>
          <a:noFill/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CB58DDBA-7D85-3D8F-7FD9-7B8878037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526" y="5154703"/>
            <a:ext cx="709457" cy="502463"/>
          </a:xfrm>
          <a:prstGeom prst="rect">
            <a:avLst/>
          </a:prstGeom>
          <a:noFill/>
        </p:spPr>
      </p:pic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356D3F6F-E604-12B7-B2A7-67F7822D1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7118" y="5190522"/>
            <a:ext cx="730937" cy="460591"/>
          </a:xfrm>
          <a:prstGeom prst="rect">
            <a:avLst/>
          </a:prstGeom>
          <a:noFill/>
        </p:spPr>
      </p:pic>
      <p:sp>
        <p:nvSpPr>
          <p:cNvPr id="49" name="Rounded Rectangle 48">
            <a:extLst>
              <a:ext uri="{FF2B5EF4-FFF2-40B4-BE49-F238E27FC236}">
                <a16:creationId xmlns="" xmlns:a16="http://schemas.microsoft.com/office/drawing/2014/main" id="{31C8A780-AAFB-4792-A65E-E6FD131BABA7}"/>
              </a:ext>
            </a:extLst>
          </p:cNvPr>
          <p:cNvSpPr/>
          <p:nvPr/>
        </p:nvSpPr>
        <p:spPr>
          <a:xfrm>
            <a:off x="949411" y="5764303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18874A63-6DFF-57A6-4CBD-5498F617A22E}"/>
              </a:ext>
            </a:extLst>
          </p:cNvPr>
          <p:cNvSpPr txBox="1"/>
          <p:nvPr/>
        </p:nvSpPr>
        <p:spPr>
          <a:xfrm>
            <a:off x="405733" y="591933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1EB3DEC2-16CF-B3B8-9508-48084F4CA535}"/>
              </a:ext>
            </a:extLst>
          </p:cNvPr>
          <p:cNvSpPr txBox="1"/>
          <p:nvPr/>
        </p:nvSpPr>
        <p:spPr>
          <a:xfrm>
            <a:off x="832633" y="492503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Policy Improvement:</a:t>
            </a:r>
            <a:endParaRPr lang="en-US" dirty="0"/>
          </a:p>
        </p:txBody>
      </p:sp>
      <p:pic>
        <p:nvPicPr>
          <p:cNvPr id="17" name="Picture 16" descr="A black and white symbol&#10;&#10;Description automatically generated with medium confidence">
            <a:extLst>
              <a:ext uri="{FF2B5EF4-FFF2-40B4-BE49-F238E27FC236}">
                <a16:creationId xmlns="" xmlns:a16="http://schemas.microsoft.com/office/drawing/2014/main" id="{62108E2B-6789-D871-0588-A63E0E0963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1009" y="3590979"/>
            <a:ext cx="2133600" cy="342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A585D0B3-8E93-5CF7-D852-3C2EDAF76A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1091" y="4418894"/>
            <a:ext cx="1003300" cy="292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624963EE-F37B-122F-36AD-FD1D8363A45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9411" y="3945568"/>
            <a:ext cx="4470400" cy="393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A40305B3-E3C2-7520-F773-B7A6BD1367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3483" y="3590694"/>
            <a:ext cx="1333500" cy="292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369FEB7E-0BF8-6FA1-884A-85324FDB48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34626" y="4280210"/>
            <a:ext cx="1435100" cy="3048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F426F4A-5EAF-FA1E-2DC5-BFD9C50265A6}"/>
              </a:ext>
            </a:extLst>
          </p:cNvPr>
          <p:cNvSpPr txBox="1"/>
          <p:nvPr/>
        </p:nvSpPr>
        <p:spPr>
          <a:xfrm>
            <a:off x="1123431" y="5802252"/>
            <a:ext cx="376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S: 1.(1+0.9 . 10) = 1+9 = 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217EEDD2-BB64-CECD-FE72-C9A81DEED22C}"/>
              </a:ext>
            </a:extLst>
          </p:cNvPr>
          <p:cNvSpPr txBox="1"/>
          <p:nvPr/>
        </p:nvSpPr>
        <p:spPr>
          <a:xfrm>
            <a:off x="1123430" y="6172646"/>
            <a:ext cx="6100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0.5.(2 + 0.9 . 10) + 0.5.(2 + 0.9 . 10) =  11</a:t>
            </a:r>
          </a:p>
        </p:txBody>
      </p:sp>
    </p:spTree>
    <p:extLst>
      <p:ext uri="{BB962C8B-B14F-4D97-AF65-F5344CB8AC3E}">
        <p14:creationId xmlns:p14="http://schemas.microsoft.com/office/powerpoint/2010/main" val="100491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9E7FA48-42B6-1B5A-3D1B-99886ACE1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8CEB46-8C41-0F4C-84F2-F275BC4D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Policy Iteration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71A35433-6EB4-C2D2-76AC-4A8F23F8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5439EE89-ABBB-E285-309F-4E9046E70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DF5F19C5-B36E-12C5-1C94-1CE20FF3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D46E0280-CB56-2A32-AD33-ABA5BD2CF844}"/>
              </a:ext>
            </a:extLst>
          </p:cNvPr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8EAACD33-CEF0-300C-C3A0-64A07EC8B357}"/>
              </a:ext>
            </a:extLst>
          </p:cNvPr>
          <p:cNvSpPr txBox="1"/>
          <p:nvPr/>
        </p:nvSpPr>
        <p:spPr>
          <a:xfrm>
            <a:off x="1669995" y="2403044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D48CEAEB-2E0F-0E8F-1C18-8D12D11100CB}"/>
              </a:ext>
            </a:extLst>
          </p:cNvPr>
          <p:cNvSpPr txBox="1"/>
          <p:nvPr/>
        </p:nvSpPr>
        <p:spPr>
          <a:xfrm>
            <a:off x="7863431" y="39476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discount = 0.9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="" xmlns:a16="http://schemas.microsoft.com/office/drawing/2014/main" id="{A2D944E0-DECB-EDBA-362A-5A8F03B4E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1B72437-BEA6-75F1-BA38-9D241AA95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2CA8F06-F7EF-1D34-0A00-CCC43434F7AF}"/>
              </a:ext>
            </a:extLst>
          </p:cNvPr>
          <p:cNvSpPr txBox="1"/>
          <p:nvPr/>
        </p:nvSpPr>
        <p:spPr>
          <a:xfrm>
            <a:off x="675522" y="2364834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9391E59-CFF2-65B9-AAB7-E28F9D861CBD}"/>
              </a:ext>
            </a:extLst>
          </p:cNvPr>
          <p:cNvSpPr txBox="1"/>
          <p:nvPr/>
        </p:nvSpPr>
        <p:spPr>
          <a:xfrm>
            <a:off x="2870721" y="24018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28860A00-4346-AE1E-BDB7-26C715E821BA}"/>
                  </a:ext>
                </a:extLst>
              </p:cNvPr>
              <p:cNvSpPr txBox="1"/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60A00-4346-AE1E-BDB7-26C715E82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txp_fig">
            <a:extLst>
              <a:ext uri="{FF2B5EF4-FFF2-40B4-BE49-F238E27FC236}">
                <a16:creationId xmlns="" xmlns:a16="http://schemas.microsoft.com/office/drawing/2014/main" id="{F806E164-CF25-252E-A957-E782781B233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876800" y="7285082"/>
            <a:ext cx="6266453" cy="55245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="" xmlns:a16="http://schemas.microsoft.com/office/drawing/2014/main" id="{43E4EC8C-D2FE-26B8-EC5E-102F0C77EF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840209" y="5147451"/>
            <a:ext cx="5771136" cy="51273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>
            <a:extLst>
              <a:ext uri="{FF2B5EF4-FFF2-40B4-BE49-F238E27FC236}">
                <a16:creationId xmlns="" xmlns:a16="http://schemas.microsoft.com/office/drawing/2014/main" id="{CC3D33AB-E0F5-77C9-C142-13E527834D3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854401" y="4478811"/>
            <a:ext cx="5574616" cy="509172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71180DB-59B5-F528-9407-C296CB8EE810}"/>
              </a:ext>
            </a:extLst>
          </p:cNvPr>
          <p:cNvSpPr txBox="1"/>
          <p:nvPr/>
        </p:nvSpPr>
        <p:spPr>
          <a:xfrm>
            <a:off x="1002082" y="3156559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Evaluation:</a:t>
            </a:r>
            <a:endParaRPr lang="en-US" dirty="0"/>
          </a:p>
        </p:txBody>
      </p:sp>
      <p:pic>
        <p:nvPicPr>
          <p:cNvPr id="46" name="Picture 2">
            <a:extLst>
              <a:ext uri="{FF2B5EF4-FFF2-40B4-BE49-F238E27FC236}">
                <a16:creationId xmlns="" xmlns:a16="http://schemas.microsoft.com/office/drawing/2014/main" id="{2732C966-7AA5-4410-D725-49602FACF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8402" y="5199099"/>
            <a:ext cx="668678" cy="439656"/>
          </a:xfrm>
          <a:prstGeom prst="rect">
            <a:avLst/>
          </a:prstGeom>
          <a:noFill/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851A16D7-E39A-D938-D582-D9CD7863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526" y="5154703"/>
            <a:ext cx="709457" cy="502463"/>
          </a:xfrm>
          <a:prstGeom prst="rect">
            <a:avLst/>
          </a:prstGeom>
          <a:noFill/>
        </p:spPr>
      </p:pic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9AFCB31B-00B0-2356-3144-F2A348ADD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7118" y="5190522"/>
            <a:ext cx="730937" cy="460591"/>
          </a:xfrm>
          <a:prstGeom prst="rect">
            <a:avLst/>
          </a:prstGeom>
          <a:noFill/>
        </p:spPr>
      </p:pic>
      <p:sp>
        <p:nvSpPr>
          <p:cNvPr id="49" name="Rounded Rectangle 48">
            <a:extLst>
              <a:ext uri="{FF2B5EF4-FFF2-40B4-BE49-F238E27FC236}">
                <a16:creationId xmlns="" xmlns:a16="http://schemas.microsoft.com/office/drawing/2014/main" id="{82BEBF02-CC3A-AAD7-AC40-6F9FAD438C3D}"/>
              </a:ext>
            </a:extLst>
          </p:cNvPr>
          <p:cNvSpPr/>
          <p:nvPr/>
        </p:nvSpPr>
        <p:spPr>
          <a:xfrm>
            <a:off x="949411" y="5764303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E2B1E77-8DB7-C5F3-3DC1-9EE7B452F9C4}"/>
              </a:ext>
            </a:extLst>
          </p:cNvPr>
          <p:cNvSpPr txBox="1"/>
          <p:nvPr/>
        </p:nvSpPr>
        <p:spPr>
          <a:xfrm>
            <a:off x="405733" y="591933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5FBF4FEF-899A-565B-534E-6B26830352D8}"/>
              </a:ext>
            </a:extLst>
          </p:cNvPr>
          <p:cNvSpPr txBox="1"/>
          <p:nvPr/>
        </p:nvSpPr>
        <p:spPr>
          <a:xfrm>
            <a:off x="832633" y="492503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Policy Improvement:</a:t>
            </a:r>
            <a:endParaRPr lang="en-US" dirty="0"/>
          </a:p>
        </p:txBody>
      </p:sp>
      <p:pic>
        <p:nvPicPr>
          <p:cNvPr id="17" name="Picture 16" descr="A black and white symbol&#10;&#10;Description automatically generated with medium confidence">
            <a:extLst>
              <a:ext uri="{FF2B5EF4-FFF2-40B4-BE49-F238E27FC236}">
                <a16:creationId xmlns="" xmlns:a16="http://schemas.microsoft.com/office/drawing/2014/main" id="{DCA770A2-F180-F4FA-DAE9-0ACB799B79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1009" y="3590979"/>
            <a:ext cx="2133600" cy="342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D39ADEE5-1383-5794-FEF1-89BB2AD19F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1091" y="4418894"/>
            <a:ext cx="1003300" cy="292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781EF56B-1931-E530-CDF9-72E4C90024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9411" y="3945568"/>
            <a:ext cx="4470400" cy="393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30D9BE62-BA17-BDB3-BD68-E97A294181B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3483" y="3590694"/>
            <a:ext cx="1333500" cy="292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A5E1ED1B-FB47-2537-DDD3-3FF068E00B3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34626" y="4280210"/>
            <a:ext cx="1435100" cy="30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425202D-54D8-458C-FF09-F8CD56655CED}"/>
              </a:ext>
            </a:extLst>
          </p:cNvPr>
          <p:cNvSpPr txBox="1"/>
          <p:nvPr/>
        </p:nvSpPr>
        <p:spPr>
          <a:xfrm>
            <a:off x="1328134" y="594417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AC8EF71-3DBA-49D3-9FF4-6CB4DFF78B14}"/>
              </a:ext>
            </a:extLst>
          </p:cNvPr>
          <p:cNvSpPr txBox="1"/>
          <p:nvPr/>
        </p:nvSpPr>
        <p:spPr>
          <a:xfrm>
            <a:off x="2541537" y="5843561"/>
            <a:ext cx="7271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S: 0.5.(1 + 0.9 . 10) + 0.5.(1  + 0.9 . 10) = 10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4D6DA7F-674D-73F1-FED2-C9239F721178}"/>
              </a:ext>
            </a:extLst>
          </p:cNvPr>
          <p:cNvSpPr txBox="1"/>
          <p:nvPr/>
        </p:nvSpPr>
        <p:spPr>
          <a:xfrm>
            <a:off x="2541536" y="6213955"/>
            <a:ext cx="6100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1.(-10 + 0.9 . 0)  = -10</a:t>
            </a:r>
          </a:p>
        </p:txBody>
      </p:sp>
    </p:spTree>
    <p:extLst>
      <p:ext uri="{BB962C8B-B14F-4D97-AF65-F5344CB8AC3E}">
        <p14:creationId xmlns:p14="http://schemas.microsoft.com/office/powerpoint/2010/main" val="151846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FDC6F54-E034-30FE-4916-A53143AE5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BC305D-41F2-EFAF-1630-A62598A1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Policy Iteration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36A521D6-54F0-0D3F-B0A1-70FDACA1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1856EB4E-A8F5-E6D2-0B66-F9D087A9F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2B3B8888-E552-A91D-7F53-F7C2DB12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6E5F1A9A-CCE3-9CD2-B7FB-6B29CA2B91B9}"/>
              </a:ext>
            </a:extLst>
          </p:cNvPr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D4C0FDA2-630F-4717-A5A5-248EA1889869}"/>
              </a:ext>
            </a:extLst>
          </p:cNvPr>
          <p:cNvSpPr txBox="1"/>
          <p:nvPr/>
        </p:nvSpPr>
        <p:spPr>
          <a:xfrm>
            <a:off x="1669995" y="2403044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2DDE32AC-5532-EAAE-A9E7-CA04C4481AE3}"/>
              </a:ext>
            </a:extLst>
          </p:cNvPr>
          <p:cNvSpPr txBox="1"/>
          <p:nvPr/>
        </p:nvSpPr>
        <p:spPr>
          <a:xfrm>
            <a:off x="7863431" y="39476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discount = 0.9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="" xmlns:a16="http://schemas.microsoft.com/office/drawing/2014/main" id="{C79A7C04-B944-A04E-A777-1939AD4A3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44F44ED-0A59-A6C3-ED2A-8C82F2FE7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04AC4D6-A28B-EA1F-C7CD-62A27E36FE25}"/>
              </a:ext>
            </a:extLst>
          </p:cNvPr>
          <p:cNvSpPr txBox="1"/>
          <p:nvPr/>
        </p:nvSpPr>
        <p:spPr>
          <a:xfrm>
            <a:off x="675522" y="2364834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1</a:t>
            </a:r>
            <a:endParaRPr lang="en-US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589789A-57F7-1D84-0B69-09B6A1CF009A}"/>
              </a:ext>
            </a:extLst>
          </p:cNvPr>
          <p:cNvSpPr txBox="1"/>
          <p:nvPr/>
        </p:nvSpPr>
        <p:spPr>
          <a:xfrm>
            <a:off x="2870721" y="24018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1B2F664A-F3ED-64DB-35B4-01FB07ACDCE1}"/>
                  </a:ext>
                </a:extLst>
              </p:cNvPr>
              <p:cNvSpPr txBox="1"/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2F664A-F3ED-64DB-35B4-01FB07ACD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txp_fig">
            <a:extLst>
              <a:ext uri="{FF2B5EF4-FFF2-40B4-BE49-F238E27FC236}">
                <a16:creationId xmlns="" xmlns:a16="http://schemas.microsoft.com/office/drawing/2014/main" id="{ADCF8948-DB54-4A21-5783-14EAA17CAB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876800" y="7285082"/>
            <a:ext cx="6266453" cy="55245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="" xmlns:a16="http://schemas.microsoft.com/office/drawing/2014/main" id="{5C3AD75F-F2AB-3AC3-6F59-25AC8DBA7E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840209" y="5147451"/>
            <a:ext cx="5771136" cy="51273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>
            <a:extLst>
              <a:ext uri="{FF2B5EF4-FFF2-40B4-BE49-F238E27FC236}">
                <a16:creationId xmlns="" xmlns:a16="http://schemas.microsoft.com/office/drawing/2014/main" id="{CC45AB49-21AF-A272-2BA1-BCFEAB20B6B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854401" y="4478811"/>
            <a:ext cx="5574616" cy="509172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1B6CB3B-E31F-7E84-43D9-DD21B97561DC}"/>
              </a:ext>
            </a:extLst>
          </p:cNvPr>
          <p:cNvSpPr txBox="1"/>
          <p:nvPr/>
        </p:nvSpPr>
        <p:spPr>
          <a:xfrm>
            <a:off x="1002082" y="3156559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Evaluation:</a:t>
            </a:r>
            <a:endParaRPr lang="en-US" dirty="0"/>
          </a:p>
        </p:txBody>
      </p:sp>
      <p:pic>
        <p:nvPicPr>
          <p:cNvPr id="46" name="Picture 2">
            <a:extLst>
              <a:ext uri="{FF2B5EF4-FFF2-40B4-BE49-F238E27FC236}">
                <a16:creationId xmlns="" xmlns:a16="http://schemas.microsoft.com/office/drawing/2014/main" id="{2BCBEC01-EB72-3662-F26F-6A2B55A43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8402" y="5199099"/>
            <a:ext cx="668678" cy="439656"/>
          </a:xfrm>
          <a:prstGeom prst="rect">
            <a:avLst/>
          </a:prstGeom>
          <a:noFill/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132E582C-FD83-822A-083F-ED2150EE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526" y="5154703"/>
            <a:ext cx="709457" cy="502463"/>
          </a:xfrm>
          <a:prstGeom prst="rect">
            <a:avLst/>
          </a:prstGeom>
          <a:noFill/>
        </p:spPr>
      </p:pic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9E053BF8-8D11-3E3F-8221-901E5AAF2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7118" y="5190522"/>
            <a:ext cx="730937" cy="460591"/>
          </a:xfrm>
          <a:prstGeom prst="rect">
            <a:avLst/>
          </a:prstGeom>
          <a:noFill/>
        </p:spPr>
      </p:pic>
      <p:sp>
        <p:nvSpPr>
          <p:cNvPr id="49" name="Rounded Rectangle 48">
            <a:extLst>
              <a:ext uri="{FF2B5EF4-FFF2-40B4-BE49-F238E27FC236}">
                <a16:creationId xmlns="" xmlns:a16="http://schemas.microsoft.com/office/drawing/2014/main" id="{194C4590-9437-1D5A-A686-4DA84D980F25}"/>
              </a:ext>
            </a:extLst>
          </p:cNvPr>
          <p:cNvSpPr/>
          <p:nvPr/>
        </p:nvSpPr>
        <p:spPr>
          <a:xfrm>
            <a:off x="949411" y="5764303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CF6171E-A07A-5561-F8A3-EEF05D0C0BE6}"/>
              </a:ext>
            </a:extLst>
          </p:cNvPr>
          <p:cNvSpPr txBox="1"/>
          <p:nvPr/>
        </p:nvSpPr>
        <p:spPr>
          <a:xfrm>
            <a:off x="405733" y="591933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D78E6C03-0A05-B0AA-EED3-3622139E94A5}"/>
              </a:ext>
            </a:extLst>
          </p:cNvPr>
          <p:cNvSpPr txBox="1"/>
          <p:nvPr/>
        </p:nvSpPr>
        <p:spPr>
          <a:xfrm>
            <a:off x="832633" y="492503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Policy Improvement:</a:t>
            </a:r>
            <a:endParaRPr lang="en-US" dirty="0"/>
          </a:p>
        </p:txBody>
      </p:sp>
      <p:pic>
        <p:nvPicPr>
          <p:cNvPr id="17" name="Picture 16" descr="A black and white symbol&#10;&#10;Description automatically generated with medium confidence">
            <a:extLst>
              <a:ext uri="{FF2B5EF4-FFF2-40B4-BE49-F238E27FC236}">
                <a16:creationId xmlns="" xmlns:a16="http://schemas.microsoft.com/office/drawing/2014/main" id="{EEE0BC31-5D23-F7D5-605A-523A706459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1009" y="3590979"/>
            <a:ext cx="2133600" cy="342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651E60F3-CFB4-66B8-ACC1-532F0378F1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1091" y="4418894"/>
            <a:ext cx="1003300" cy="292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A01DC46C-A78C-18C7-4543-9F212C0A354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9411" y="3945568"/>
            <a:ext cx="4470400" cy="3937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F529968B-EC21-975B-6F32-4ACCB2FAF3F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83483" y="3590694"/>
            <a:ext cx="1333500" cy="292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177464C8-0B28-C1F2-A50E-EEC93826AA8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34626" y="4280210"/>
            <a:ext cx="1435100" cy="30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FF411A4-28C0-2911-0EBD-CA507512C331}"/>
              </a:ext>
            </a:extLst>
          </p:cNvPr>
          <p:cNvSpPr txBox="1"/>
          <p:nvPr/>
        </p:nvSpPr>
        <p:spPr>
          <a:xfrm>
            <a:off x="1328134" y="594417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828C75E-87F9-2C24-1C95-51FAEEEF0548}"/>
              </a:ext>
            </a:extLst>
          </p:cNvPr>
          <p:cNvSpPr txBox="1"/>
          <p:nvPr/>
        </p:nvSpPr>
        <p:spPr>
          <a:xfrm>
            <a:off x="2541537" y="5955072"/>
            <a:ext cx="116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7FFC123B-F89C-9574-4E4A-33BE09628C3A}"/>
                  </a:ext>
                </a:extLst>
              </p:cNvPr>
              <p:cNvSpPr txBox="1"/>
              <p:nvPr/>
            </p:nvSpPr>
            <p:spPr>
              <a:xfrm>
                <a:off x="3678283" y="5942520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FC123B-F89C-9574-4E4A-33BE09628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283" y="5942520"/>
                <a:ext cx="740037" cy="400110"/>
              </a:xfrm>
              <a:prstGeom prst="rect">
                <a:avLst/>
              </a:prstGeom>
              <a:blipFill>
                <a:blip r:embed="rId19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40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8936173-EDA5-B3D4-46EC-BC482D500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735C7F-F8BE-4845-6283-27D65BEE9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Policy Iteration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F55C63E9-E120-BD57-E880-4DFCC4B11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C767954F-6D89-3628-A961-34A11439B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A08FF26D-E3A8-2261-DF01-1FD0C907B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BAC7C02D-6130-D48D-405E-031EBFA75DC7}"/>
              </a:ext>
            </a:extLst>
          </p:cNvPr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66AC7C22-1DA0-A48E-9023-592690B46F16}"/>
              </a:ext>
            </a:extLst>
          </p:cNvPr>
          <p:cNvSpPr txBox="1"/>
          <p:nvPr/>
        </p:nvSpPr>
        <p:spPr>
          <a:xfrm>
            <a:off x="1669995" y="2403044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54B9EA2-3C90-A1E1-70C1-9F57CDA95E35}"/>
              </a:ext>
            </a:extLst>
          </p:cNvPr>
          <p:cNvSpPr txBox="1"/>
          <p:nvPr/>
        </p:nvSpPr>
        <p:spPr>
          <a:xfrm>
            <a:off x="7863431" y="39476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discount = 0.9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="" xmlns:a16="http://schemas.microsoft.com/office/drawing/2014/main" id="{7702AC4B-C578-F986-448E-8B541CAA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AF02DED-1209-25BD-B923-ACE03F39F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FAF2E0-2FCD-D4CE-BDDE-428B6A40E40C}"/>
              </a:ext>
            </a:extLst>
          </p:cNvPr>
          <p:cNvSpPr txBox="1"/>
          <p:nvPr/>
        </p:nvSpPr>
        <p:spPr>
          <a:xfrm>
            <a:off x="675522" y="2364834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3027255-DE31-AE82-F0AC-2671D181AE84}"/>
              </a:ext>
            </a:extLst>
          </p:cNvPr>
          <p:cNvSpPr txBox="1"/>
          <p:nvPr/>
        </p:nvSpPr>
        <p:spPr>
          <a:xfrm>
            <a:off x="2870721" y="24018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B382CA6F-7552-B187-C90B-41E1BA7DECD8}"/>
                  </a:ext>
                </a:extLst>
              </p:cNvPr>
              <p:cNvSpPr txBox="1"/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82CA6F-7552-B187-C90B-41E1BA7DE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txp_fig">
            <a:extLst>
              <a:ext uri="{FF2B5EF4-FFF2-40B4-BE49-F238E27FC236}">
                <a16:creationId xmlns="" xmlns:a16="http://schemas.microsoft.com/office/drawing/2014/main" id="{E61C45A9-0EAF-C676-7F29-032A2769EC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876800" y="7285082"/>
            <a:ext cx="6266453" cy="55245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="" xmlns:a16="http://schemas.microsoft.com/office/drawing/2014/main" id="{517154FB-FF00-D7C2-40DE-2F8AC1A87E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840209" y="5147451"/>
            <a:ext cx="5771136" cy="51273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>
            <a:extLst>
              <a:ext uri="{FF2B5EF4-FFF2-40B4-BE49-F238E27FC236}">
                <a16:creationId xmlns="" xmlns:a16="http://schemas.microsoft.com/office/drawing/2014/main" id="{5511928C-A3B5-52CB-D127-548A287FDB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854401" y="4478811"/>
            <a:ext cx="5574616" cy="509172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B723D07-5961-CF93-7429-1520223D06A3}"/>
              </a:ext>
            </a:extLst>
          </p:cNvPr>
          <p:cNvSpPr txBox="1"/>
          <p:nvPr/>
        </p:nvSpPr>
        <p:spPr>
          <a:xfrm>
            <a:off x="1002082" y="3156559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Evaluation:</a:t>
            </a:r>
            <a:endParaRPr lang="en-US" dirty="0"/>
          </a:p>
        </p:txBody>
      </p:sp>
      <p:pic>
        <p:nvPicPr>
          <p:cNvPr id="46" name="Picture 2">
            <a:extLst>
              <a:ext uri="{FF2B5EF4-FFF2-40B4-BE49-F238E27FC236}">
                <a16:creationId xmlns="" xmlns:a16="http://schemas.microsoft.com/office/drawing/2014/main" id="{FC4E9C6A-4903-A913-2112-09B4C950D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8402" y="5199099"/>
            <a:ext cx="668678" cy="439656"/>
          </a:xfrm>
          <a:prstGeom prst="rect">
            <a:avLst/>
          </a:prstGeom>
          <a:noFill/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BC13633A-EF0D-3312-13A6-1E823877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526" y="5154703"/>
            <a:ext cx="709457" cy="502463"/>
          </a:xfrm>
          <a:prstGeom prst="rect">
            <a:avLst/>
          </a:prstGeom>
          <a:noFill/>
        </p:spPr>
      </p:pic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0B5CAB7A-9817-E382-16B1-98D4D2FA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7118" y="5190522"/>
            <a:ext cx="730937" cy="460591"/>
          </a:xfrm>
          <a:prstGeom prst="rect">
            <a:avLst/>
          </a:prstGeom>
          <a:noFill/>
        </p:spPr>
      </p:pic>
      <p:sp>
        <p:nvSpPr>
          <p:cNvPr id="49" name="Rounded Rectangle 48">
            <a:extLst>
              <a:ext uri="{FF2B5EF4-FFF2-40B4-BE49-F238E27FC236}">
                <a16:creationId xmlns="" xmlns:a16="http://schemas.microsoft.com/office/drawing/2014/main" id="{C6273CCF-239E-1E39-BB39-6C0E7FB64E61}"/>
              </a:ext>
            </a:extLst>
          </p:cNvPr>
          <p:cNvSpPr/>
          <p:nvPr/>
        </p:nvSpPr>
        <p:spPr>
          <a:xfrm>
            <a:off x="949411" y="5764303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EF92464-5D72-8E3C-F0AE-C4F41C2D95B6}"/>
              </a:ext>
            </a:extLst>
          </p:cNvPr>
          <p:cNvSpPr txBox="1"/>
          <p:nvPr/>
        </p:nvSpPr>
        <p:spPr>
          <a:xfrm>
            <a:off x="405733" y="591933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3</a:t>
            </a:r>
            <a:endParaRPr lang="en-US" sz="2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B7625FF8-E9D0-D083-2CD5-8C4F59E526DF}"/>
              </a:ext>
            </a:extLst>
          </p:cNvPr>
          <p:cNvSpPr txBox="1"/>
          <p:nvPr/>
        </p:nvSpPr>
        <p:spPr>
          <a:xfrm>
            <a:off x="832633" y="492503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Policy Improvement: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736DDA1A-5D82-BC53-B577-5A7453F7FA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275" y="3530017"/>
            <a:ext cx="4394200" cy="38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4AB890BD-0A6C-EF74-409B-4BD03AF9F6B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3787" y="3947634"/>
            <a:ext cx="4318000" cy="393700"/>
          </a:xfrm>
          <a:prstGeom prst="rect">
            <a:avLst/>
          </a:prstGeom>
        </p:spPr>
      </p:pic>
      <p:pic>
        <p:nvPicPr>
          <p:cNvPr id="26" name="Picture 25" descr="A close-up of a symbol&#10;&#10;Description automatically generated">
            <a:extLst>
              <a:ext uri="{FF2B5EF4-FFF2-40B4-BE49-F238E27FC236}">
                <a16:creationId xmlns="" xmlns:a16="http://schemas.microsoft.com/office/drawing/2014/main" id="{6B94BC57-89E8-D72B-D653-3C8AC60BF2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6541" y="4448471"/>
            <a:ext cx="1003300" cy="330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303B10AB-9E75-89EE-F58E-2111EA630B7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62673" y="3255465"/>
            <a:ext cx="1409700" cy="30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8EE77383-9B03-5BE9-21CA-8AD0097F62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2720" y="4315393"/>
            <a:ext cx="1308100" cy="279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7EF7327-366F-184C-F6BC-C01105403F97}"/>
              </a:ext>
            </a:extLst>
          </p:cNvPr>
          <p:cNvSpPr txBox="1"/>
          <p:nvPr/>
        </p:nvSpPr>
        <p:spPr>
          <a:xfrm>
            <a:off x="1123431" y="5802252"/>
            <a:ext cx="3769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S: 1.(1+0.9 . 15.5) = 14.95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3EFA6B3-6550-1596-52F7-B3990C892387}"/>
              </a:ext>
            </a:extLst>
          </p:cNvPr>
          <p:cNvSpPr txBox="1"/>
          <p:nvPr/>
        </p:nvSpPr>
        <p:spPr>
          <a:xfrm>
            <a:off x="1123430" y="6172646"/>
            <a:ext cx="6100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0.5.(2 + 0.9 . 15.5) + 0.5.(2 + 0.9 . 14.5) = 15.5</a:t>
            </a:r>
          </a:p>
        </p:txBody>
      </p:sp>
    </p:spTree>
    <p:extLst>
      <p:ext uri="{BB962C8B-B14F-4D97-AF65-F5344CB8AC3E}">
        <p14:creationId xmlns:p14="http://schemas.microsoft.com/office/powerpoint/2010/main" val="22781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ABC5537-3EEC-EA63-02B6-2F547ADFE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751311-F936-0E69-AEBC-BD5DEC0F7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Policy Iteration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4B792EFC-AED8-7FDE-13A7-876B15CE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DEDD1FFE-C19A-51B0-67F4-285B7EBCF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FF1386F6-3D47-1B9C-31ED-8D0D9B787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7961255A-E49A-7F06-808A-0D522EF5DE19}"/>
              </a:ext>
            </a:extLst>
          </p:cNvPr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61EEC187-C3DE-7F0D-9B5B-0BDCDFC2E8B7}"/>
              </a:ext>
            </a:extLst>
          </p:cNvPr>
          <p:cNvSpPr txBox="1"/>
          <p:nvPr/>
        </p:nvSpPr>
        <p:spPr>
          <a:xfrm>
            <a:off x="1669995" y="2403044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996DA1B2-327D-C32B-876D-8829DE6E7935}"/>
              </a:ext>
            </a:extLst>
          </p:cNvPr>
          <p:cNvSpPr txBox="1"/>
          <p:nvPr/>
        </p:nvSpPr>
        <p:spPr>
          <a:xfrm>
            <a:off x="7863431" y="39476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discount = 0.9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="" xmlns:a16="http://schemas.microsoft.com/office/drawing/2014/main" id="{E33E0AFE-8AD8-7A08-4883-8487B1F8D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0FCDCD5-7217-13E3-8AFB-AE189737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54E190-EDE9-AF73-6950-D1A74CFE60ED}"/>
              </a:ext>
            </a:extLst>
          </p:cNvPr>
          <p:cNvSpPr txBox="1"/>
          <p:nvPr/>
        </p:nvSpPr>
        <p:spPr>
          <a:xfrm>
            <a:off x="675522" y="2364834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B92BE33-5DA9-AD4F-AC65-C02C2617D672}"/>
              </a:ext>
            </a:extLst>
          </p:cNvPr>
          <p:cNvSpPr txBox="1"/>
          <p:nvPr/>
        </p:nvSpPr>
        <p:spPr>
          <a:xfrm>
            <a:off x="2870721" y="24018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B467BD7E-34C6-9299-B69C-B784D517D346}"/>
                  </a:ext>
                </a:extLst>
              </p:cNvPr>
              <p:cNvSpPr txBox="1"/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67BD7E-34C6-9299-B69C-B784D517D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txp_fig">
            <a:extLst>
              <a:ext uri="{FF2B5EF4-FFF2-40B4-BE49-F238E27FC236}">
                <a16:creationId xmlns="" xmlns:a16="http://schemas.microsoft.com/office/drawing/2014/main" id="{2AB41182-01DA-DFEA-F599-03D5EEDBA98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876800" y="7285082"/>
            <a:ext cx="6266453" cy="55245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="" xmlns:a16="http://schemas.microsoft.com/office/drawing/2014/main" id="{71D857A3-C02E-5715-ED1B-6E006267F3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840209" y="5147451"/>
            <a:ext cx="5771136" cy="51273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>
            <a:extLst>
              <a:ext uri="{FF2B5EF4-FFF2-40B4-BE49-F238E27FC236}">
                <a16:creationId xmlns="" xmlns:a16="http://schemas.microsoft.com/office/drawing/2014/main" id="{34B8F4F1-5352-5F99-C0A3-512DAAB6ADE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854401" y="4478811"/>
            <a:ext cx="5574616" cy="509172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9EC17FC-DCE1-F5A6-7DF0-C0B08CA188F0}"/>
              </a:ext>
            </a:extLst>
          </p:cNvPr>
          <p:cNvSpPr txBox="1"/>
          <p:nvPr/>
        </p:nvSpPr>
        <p:spPr>
          <a:xfrm>
            <a:off x="1002082" y="3156559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Evaluation:</a:t>
            </a:r>
            <a:endParaRPr lang="en-US" dirty="0"/>
          </a:p>
        </p:txBody>
      </p:sp>
      <p:pic>
        <p:nvPicPr>
          <p:cNvPr id="46" name="Picture 2">
            <a:extLst>
              <a:ext uri="{FF2B5EF4-FFF2-40B4-BE49-F238E27FC236}">
                <a16:creationId xmlns="" xmlns:a16="http://schemas.microsoft.com/office/drawing/2014/main" id="{82C8A159-69CC-A8A3-F744-28833F658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8402" y="5199099"/>
            <a:ext cx="668678" cy="439656"/>
          </a:xfrm>
          <a:prstGeom prst="rect">
            <a:avLst/>
          </a:prstGeom>
          <a:noFill/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6E8677BA-ECAF-D5ED-1592-5660C6E05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526" y="5154703"/>
            <a:ext cx="709457" cy="502463"/>
          </a:xfrm>
          <a:prstGeom prst="rect">
            <a:avLst/>
          </a:prstGeom>
          <a:noFill/>
        </p:spPr>
      </p:pic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5C5E4813-1775-3457-72BD-B38BF5D64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7118" y="5190522"/>
            <a:ext cx="730937" cy="460591"/>
          </a:xfrm>
          <a:prstGeom prst="rect">
            <a:avLst/>
          </a:prstGeom>
          <a:noFill/>
        </p:spPr>
      </p:pic>
      <p:sp>
        <p:nvSpPr>
          <p:cNvPr id="49" name="Rounded Rectangle 48">
            <a:extLst>
              <a:ext uri="{FF2B5EF4-FFF2-40B4-BE49-F238E27FC236}">
                <a16:creationId xmlns="" xmlns:a16="http://schemas.microsoft.com/office/drawing/2014/main" id="{4BBB10BC-562E-BEFE-7593-AA3FFC793769}"/>
              </a:ext>
            </a:extLst>
          </p:cNvPr>
          <p:cNvSpPr/>
          <p:nvPr/>
        </p:nvSpPr>
        <p:spPr>
          <a:xfrm>
            <a:off x="949411" y="5764303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68F10297-635E-83DE-030C-4D3383136F92}"/>
              </a:ext>
            </a:extLst>
          </p:cNvPr>
          <p:cNvSpPr txBox="1"/>
          <p:nvPr/>
        </p:nvSpPr>
        <p:spPr>
          <a:xfrm>
            <a:off x="405733" y="591933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3</a:t>
            </a:r>
            <a:endParaRPr lang="en-US" sz="2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C98B27DC-F59B-CFB0-BE17-5EA1C9C816EC}"/>
              </a:ext>
            </a:extLst>
          </p:cNvPr>
          <p:cNvSpPr txBox="1"/>
          <p:nvPr/>
        </p:nvSpPr>
        <p:spPr>
          <a:xfrm>
            <a:off x="832633" y="492503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Policy Improvement: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4F9E231-0B9C-7CD6-5EAE-E9CF54D456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275" y="3530017"/>
            <a:ext cx="4394200" cy="38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A04EF5C7-7CC3-2071-D8AC-9DAE7E3AB0B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3787" y="3947634"/>
            <a:ext cx="4318000" cy="393700"/>
          </a:xfrm>
          <a:prstGeom prst="rect">
            <a:avLst/>
          </a:prstGeom>
        </p:spPr>
      </p:pic>
      <p:pic>
        <p:nvPicPr>
          <p:cNvPr id="26" name="Picture 25" descr="A close-up of a symbol&#10;&#10;Description automatically generated">
            <a:extLst>
              <a:ext uri="{FF2B5EF4-FFF2-40B4-BE49-F238E27FC236}">
                <a16:creationId xmlns="" xmlns:a16="http://schemas.microsoft.com/office/drawing/2014/main" id="{A5AFA817-FF4E-E19F-3ED0-835205F2F12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6541" y="4448471"/>
            <a:ext cx="1003300" cy="330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4EA25AAC-7755-835F-5487-16A0A27D91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62673" y="3255465"/>
            <a:ext cx="1409700" cy="30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451753BB-EF69-EAAC-AF28-E75F58AD78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2720" y="4315393"/>
            <a:ext cx="1308100" cy="279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CA30317-F0E8-E5E2-A2C3-0940C640C718}"/>
              </a:ext>
            </a:extLst>
          </p:cNvPr>
          <p:cNvSpPr txBox="1"/>
          <p:nvPr/>
        </p:nvSpPr>
        <p:spPr>
          <a:xfrm>
            <a:off x="1328134" y="594417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9348480-7687-E45B-EDF7-15A9FB11E394}"/>
              </a:ext>
            </a:extLst>
          </p:cNvPr>
          <p:cNvSpPr txBox="1"/>
          <p:nvPr/>
        </p:nvSpPr>
        <p:spPr>
          <a:xfrm>
            <a:off x="2541537" y="5843561"/>
            <a:ext cx="7271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S: 0.5.(1 + 0.9 . 15.5) + 0.5.(1  + 0.9 . 14.5) = 14.5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9D82676-AC29-06A4-3CAC-25BB988C49BD}"/>
              </a:ext>
            </a:extLst>
          </p:cNvPr>
          <p:cNvSpPr txBox="1"/>
          <p:nvPr/>
        </p:nvSpPr>
        <p:spPr>
          <a:xfrm>
            <a:off x="2541536" y="6213955"/>
            <a:ext cx="6100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1.(-10 + 0.9 . 0)  = -10</a:t>
            </a:r>
          </a:p>
        </p:txBody>
      </p:sp>
    </p:spTree>
    <p:extLst>
      <p:ext uri="{BB962C8B-B14F-4D97-AF65-F5344CB8AC3E}">
        <p14:creationId xmlns:p14="http://schemas.microsoft.com/office/powerpoint/2010/main" val="33422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26629"/>
            <a:ext cx="10515600" cy="1325563"/>
          </a:xfrm>
        </p:spPr>
        <p:txBody>
          <a:bodyPr/>
          <a:lstStyle/>
          <a:p>
            <a:r>
              <a:rPr lang="fa-IR" dirty="0"/>
              <a:t>اعمال در محیط </a:t>
            </a:r>
            <a:r>
              <a:rPr lang="fa-IR" dirty="0" err="1"/>
              <a:t>گرید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1000" y="1214735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a-IR" sz="2400" dirty="0">
                <a:latin typeface="Palatino"/>
                <a:cs typeface="Palatino"/>
              </a:rPr>
              <a:t>محیط </a:t>
            </a:r>
            <a:r>
              <a:rPr lang="fa-IR" sz="2400" dirty="0" err="1">
                <a:latin typeface="Palatino"/>
                <a:cs typeface="Palatino"/>
              </a:rPr>
              <a:t>گرید</a:t>
            </a:r>
            <a:r>
              <a:rPr lang="fa-IR" sz="2400" dirty="0">
                <a:latin typeface="Palatino"/>
                <a:cs typeface="Palatino"/>
              </a:rPr>
              <a:t> قطعی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324600" y="1214735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a-IR" sz="2400" dirty="0">
                <a:latin typeface="Palatino"/>
                <a:cs typeface="Palatino"/>
              </a:rPr>
              <a:t>محیط </a:t>
            </a:r>
            <a:r>
              <a:rPr lang="fa-IR" sz="2400" dirty="0" err="1">
                <a:latin typeface="Palatino"/>
                <a:cs typeface="Palatino"/>
              </a:rPr>
              <a:t>گرید</a:t>
            </a:r>
            <a:r>
              <a:rPr lang="fa-IR" sz="2400" dirty="0">
                <a:latin typeface="Palatino"/>
                <a:cs typeface="Palatino"/>
              </a:rPr>
              <a:t> تصادفی</a:t>
            </a:r>
            <a:endParaRPr lang="en-US" sz="2400" dirty="0">
              <a:latin typeface="Palatino"/>
              <a:cs typeface="Palatino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9C998A4-3E93-2830-7D7B-B6BE3D60C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A99211C-1333-1BD9-F3C2-A57527150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8F627A-8C69-B22B-361F-FDA6C6AA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Policy Iteration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1C9563D3-B778-FCD8-7195-6A11E73E2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EB0E8A78-9694-351B-37BF-6E781767E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8E4C5012-2BDA-731A-11DE-A3844DE57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6E9890C7-0854-6AE2-6765-C3E4C0935A55}"/>
              </a:ext>
            </a:extLst>
          </p:cNvPr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E62C20F1-5486-C909-3FC0-09CD6815AE3C}"/>
              </a:ext>
            </a:extLst>
          </p:cNvPr>
          <p:cNvSpPr txBox="1"/>
          <p:nvPr/>
        </p:nvSpPr>
        <p:spPr>
          <a:xfrm>
            <a:off x="1669995" y="2403044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2B2D14F2-8D41-5669-7144-5C67FC2254B2}"/>
              </a:ext>
            </a:extLst>
          </p:cNvPr>
          <p:cNvSpPr txBox="1"/>
          <p:nvPr/>
        </p:nvSpPr>
        <p:spPr>
          <a:xfrm>
            <a:off x="7863431" y="39476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discount = 0.9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="" xmlns:a16="http://schemas.microsoft.com/office/drawing/2014/main" id="{2DB063C3-78BD-DC67-57F7-FFB2B6C5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CDF7AAF-2C83-4E92-FCD7-2C0955187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80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21B9134-E2C1-A1E3-7763-9897265FA743}"/>
              </a:ext>
            </a:extLst>
          </p:cNvPr>
          <p:cNvSpPr txBox="1"/>
          <p:nvPr/>
        </p:nvSpPr>
        <p:spPr>
          <a:xfrm>
            <a:off x="675522" y="2364834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2</a:t>
            </a:r>
            <a:endParaRPr lang="en-US" sz="2000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894B0BF-824F-0D01-40BD-53F6E53AB843}"/>
              </a:ext>
            </a:extLst>
          </p:cNvPr>
          <p:cNvSpPr txBox="1"/>
          <p:nvPr/>
        </p:nvSpPr>
        <p:spPr>
          <a:xfrm>
            <a:off x="2870721" y="2401808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0E52B6FB-C506-55B8-0380-4AFD29B04207}"/>
                  </a:ext>
                </a:extLst>
              </p:cNvPr>
              <p:cNvSpPr txBox="1"/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52B6FB-C506-55B8-0380-4AFD29B04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2720" y="2400152"/>
                <a:ext cx="740037" cy="400110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txp_fig">
            <a:extLst>
              <a:ext uri="{FF2B5EF4-FFF2-40B4-BE49-F238E27FC236}">
                <a16:creationId xmlns="" xmlns:a16="http://schemas.microsoft.com/office/drawing/2014/main" id="{213553FC-F246-432F-4BBB-32E6EFB7D2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876800" y="7285082"/>
            <a:ext cx="6266453" cy="55245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="" xmlns:a16="http://schemas.microsoft.com/office/drawing/2014/main" id="{19962D62-C9C1-8522-FF8E-11AC43CF63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840209" y="5147451"/>
            <a:ext cx="5771136" cy="512737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>
            <a:extLst>
              <a:ext uri="{FF2B5EF4-FFF2-40B4-BE49-F238E27FC236}">
                <a16:creationId xmlns="" xmlns:a16="http://schemas.microsoft.com/office/drawing/2014/main" id="{C32AB558-E774-4DE1-3CC9-5E31D120984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854401" y="4478811"/>
            <a:ext cx="5574616" cy="509172"/>
          </a:xfrm>
          <a:prstGeom prst="rect">
            <a:avLst/>
          </a:prstGeom>
          <a:noFill/>
          <a:ln/>
          <a:effectLst/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876317E-64E8-9C7F-7740-A76CEC2B8228}"/>
              </a:ext>
            </a:extLst>
          </p:cNvPr>
          <p:cNvSpPr txBox="1"/>
          <p:nvPr/>
        </p:nvSpPr>
        <p:spPr>
          <a:xfrm>
            <a:off x="1002082" y="3156559"/>
            <a:ext cx="186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Policy Evaluation:</a:t>
            </a:r>
            <a:endParaRPr lang="en-US" dirty="0"/>
          </a:p>
        </p:txBody>
      </p:sp>
      <p:pic>
        <p:nvPicPr>
          <p:cNvPr id="46" name="Picture 2">
            <a:extLst>
              <a:ext uri="{FF2B5EF4-FFF2-40B4-BE49-F238E27FC236}">
                <a16:creationId xmlns="" xmlns:a16="http://schemas.microsoft.com/office/drawing/2014/main" id="{CD145475-63B0-57C4-B453-4970B992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8402" y="5199099"/>
            <a:ext cx="668678" cy="439656"/>
          </a:xfrm>
          <a:prstGeom prst="rect">
            <a:avLst/>
          </a:prstGeom>
          <a:noFill/>
        </p:spPr>
      </p:pic>
      <p:pic>
        <p:nvPicPr>
          <p:cNvPr id="47" name="Picture 2">
            <a:extLst>
              <a:ext uri="{FF2B5EF4-FFF2-40B4-BE49-F238E27FC236}">
                <a16:creationId xmlns="" xmlns:a16="http://schemas.microsoft.com/office/drawing/2014/main" id="{87A09F98-225D-F67F-3583-E3672ECD9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7526" y="5154703"/>
            <a:ext cx="709457" cy="502463"/>
          </a:xfrm>
          <a:prstGeom prst="rect">
            <a:avLst/>
          </a:prstGeom>
          <a:noFill/>
        </p:spPr>
      </p:pic>
      <p:pic>
        <p:nvPicPr>
          <p:cNvPr id="48" name="Picture 2">
            <a:extLst>
              <a:ext uri="{FF2B5EF4-FFF2-40B4-BE49-F238E27FC236}">
                <a16:creationId xmlns="" xmlns:a16="http://schemas.microsoft.com/office/drawing/2014/main" id="{9A9E31CD-25F8-5C90-2EC8-6E8CC78AE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67118" y="5190522"/>
            <a:ext cx="730937" cy="460591"/>
          </a:xfrm>
          <a:prstGeom prst="rect">
            <a:avLst/>
          </a:prstGeom>
          <a:noFill/>
        </p:spPr>
      </p:pic>
      <p:sp>
        <p:nvSpPr>
          <p:cNvPr id="49" name="Rounded Rectangle 48">
            <a:extLst>
              <a:ext uri="{FF2B5EF4-FFF2-40B4-BE49-F238E27FC236}">
                <a16:creationId xmlns="" xmlns:a16="http://schemas.microsoft.com/office/drawing/2014/main" id="{216CA61D-A734-1F90-A75F-130AF3384CF8}"/>
              </a:ext>
            </a:extLst>
          </p:cNvPr>
          <p:cNvSpPr/>
          <p:nvPr/>
        </p:nvSpPr>
        <p:spPr>
          <a:xfrm>
            <a:off x="949411" y="5764303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D972C98-B785-9F0A-D6CF-FDED9EFC9A9E}"/>
              </a:ext>
            </a:extLst>
          </p:cNvPr>
          <p:cNvSpPr txBox="1"/>
          <p:nvPr/>
        </p:nvSpPr>
        <p:spPr>
          <a:xfrm>
            <a:off x="405733" y="5919337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2000" dirty="0">
                <a:sym typeface="Symbol" pitchFamily="18" charset="2"/>
              </a:rPr>
              <a:t></a:t>
            </a:r>
            <a:r>
              <a:rPr lang="en-US" sz="2000" baseline="-25000" dirty="0">
                <a:sym typeface="Symbol" pitchFamily="18" charset="2"/>
              </a:rPr>
              <a:t>3</a:t>
            </a:r>
            <a:endParaRPr lang="en-US" sz="2000" baseline="-25000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2F6DC77A-BAEB-D3F3-F2D2-4AEDC7580C70}"/>
              </a:ext>
            </a:extLst>
          </p:cNvPr>
          <p:cNvSpPr txBox="1"/>
          <p:nvPr/>
        </p:nvSpPr>
        <p:spPr>
          <a:xfrm>
            <a:off x="832633" y="492503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Policy Improvement: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B613406-65B8-0AA0-9524-7C0A1168AC68}"/>
              </a:ext>
            </a:extLst>
          </p:cNvPr>
          <p:cNvSpPr txBox="1"/>
          <p:nvPr/>
        </p:nvSpPr>
        <p:spPr>
          <a:xfrm>
            <a:off x="1328134" y="5944176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1699AFD-7286-8329-B140-95CAA63AFEFF}"/>
              </a:ext>
            </a:extLst>
          </p:cNvPr>
          <p:cNvSpPr txBox="1"/>
          <p:nvPr/>
        </p:nvSpPr>
        <p:spPr>
          <a:xfrm>
            <a:off x="2541537" y="5955072"/>
            <a:ext cx="11659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E278CEB3-4517-5E91-5793-6658F6D7883E}"/>
                  </a:ext>
                </a:extLst>
              </p:cNvPr>
              <p:cNvSpPr txBox="1"/>
              <p:nvPr/>
            </p:nvSpPr>
            <p:spPr>
              <a:xfrm>
                <a:off x="3678283" y="5942520"/>
                <a:ext cx="7400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78CEB3-4517-5E91-5793-6658F6D78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283" y="5942520"/>
                <a:ext cx="740037" cy="400110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BFE794CA-3385-F609-A081-14D789687A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275" y="3530017"/>
            <a:ext cx="4394200" cy="38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9817926F-192B-044B-E758-33D8B9F970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787" y="3947634"/>
            <a:ext cx="4318000" cy="393700"/>
          </a:xfrm>
          <a:prstGeom prst="rect">
            <a:avLst/>
          </a:prstGeom>
        </p:spPr>
      </p:pic>
      <p:pic>
        <p:nvPicPr>
          <p:cNvPr id="26" name="Picture 25" descr="A close-up of a symbol&#10;&#10;Description automatically generated">
            <a:extLst>
              <a:ext uri="{FF2B5EF4-FFF2-40B4-BE49-F238E27FC236}">
                <a16:creationId xmlns="" xmlns:a16="http://schemas.microsoft.com/office/drawing/2014/main" id="{885045C3-C6C2-6963-2163-25112C87C97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541" y="4448471"/>
            <a:ext cx="1003300" cy="330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4B880A2F-D219-1E70-6B6B-1A1FFAE67C9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62673" y="3255465"/>
            <a:ext cx="1409700" cy="3048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="" xmlns:a16="http://schemas.microsoft.com/office/drawing/2014/main" id="{3E88C50A-465F-3FB7-68A2-EF401B3FA58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82720" y="4315393"/>
            <a:ext cx="13081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2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ED7B244-B9D5-5B62-A90D-A1214FC55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86A808-5E44-D59E-3530-45C9DDB4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Value Iteration</a:t>
            </a:r>
          </a:p>
        </p:txBody>
      </p:sp>
      <p:pic>
        <p:nvPicPr>
          <p:cNvPr id="39" name="Content Placeholder 38" descr="TP_tmp.png">
            <a:extLst>
              <a:ext uri="{FF2B5EF4-FFF2-40B4-BE49-F238E27FC236}">
                <a16:creationId xmlns="" xmlns:a16="http://schemas.microsoft.com/office/drawing/2014/main" id="{CCFBCAC0-CB5C-D42B-5AAA-92635C152029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85800" y="1038736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5ACE761A-1CCB-4C07-25A1-47CE6C09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94942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="" xmlns:a16="http://schemas.microsoft.com/office/drawing/2014/main" id="{5834471F-CF76-1E2E-A86C-427E0FCE5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50546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>
            <a:extLst>
              <a:ext uri="{FF2B5EF4-FFF2-40B4-BE49-F238E27FC236}">
                <a16:creationId xmlns="" xmlns:a16="http://schemas.microsoft.com/office/drawing/2014/main" id="{9D40A975-0623-48AC-3776-54BA5719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86365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D30362C2-A627-0783-9E1D-8C0AEC33FB7D}"/>
              </a:ext>
            </a:extLst>
          </p:cNvPr>
          <p:cNvSpPr/>
          <p:nvPr/>
        </p:nvSpPr>
        <p:spPr>
          <a:xfrm>
            <a:off x="1219200" y="3517924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="" xmlns:a16="http://schemas.microsoft.com/office/drawing/2014/main" id="{FDD2FD2E-A590-F33A-7A4D-71F018ABBC1E}"/>
              </a:ext>
            </a:extLst>
          </p:cNvPr>
          <p:cNvSpPr/>
          <p:nvPr/>
        </p:nvSpPr>
        <p:spPr>
          <a:xfrm>
            <a:off x="1219200" y="2115844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="" xmlns:a16="http://schemas.microsoft.com/office/drawing/2014/main" id="{C7108065-B9F4-3CF9-BE3F-C117D7E0BB22}"/>
              </a:ext>
            </a:extLst>
          </p:cNvPr>
          <p:cNvSpPr/>
          <p:nvPr/>
        </p:nvSpPr>
        <p:spPr>
          <a:xfrm>
            <a:off x="1219200" y="760146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40" descr="TP_tmp.png">
            <a:extLst>
              <a:ext uri="{FF2B5EF4-FFF2-40B4-BE49-F238E27FC236}">
                <a16:creationId xmlns="" xmlns:a16="http://schemas.microsoft.com/office/drawing/2014/main" id="{5D54821C-0F0F-809C-391B-3CC48CC1ED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98540" y="2426241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>
            <a:extLst>
              <a:ext uri="{FF2B5EF4-FFF2-40B4-BE49-F238E27FC236}">
                <a16:creationId xmlns="" xmlns:a16="http://schemas.microsoft.com/office/drawing/2014/main" id="{E4DAB83A-C84F-C61F-48D2-4DBA994796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72805" y="375323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ACE33E13-432C-35C0-93E1-B00F95FE3CF8}"/>
              </a:ext>
            </a:extLst>
          </p:cNvPr>
          <p:cNvSpPr txBox="1"/>
          <p:nvPr/>
        </p:nvSpPr>
        <p:spPr>
          <a:xfrm>
            <a:off x="1417116" y="910487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0             0             0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43B57E52-13B4-3D7A-D938-B1D21A659495}"/>
              </a:ext>
            </a:extLst>
          </p:cNvPr>
          <p:cNvSpPr txBox="1"/>
          <p:nvPr/>
        </p:nvSpPr>
        <p:spPr>
          <a:xfrm>
            <a:off x="1524000" y="2281285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="" xmlns:a16="http://schemas.microsoft.com/office/drawing/2014/main" id="{B4A96C8E-984D-4AF7-0D3A-F9FFB2D8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xp_fig">
            <a:extLst>
              <a:ext uri="{FF2B5EF4-FFF2-40B4-BE49-F238E27FC236}">
                <a16:creationId xmlns="" xmlns:a16="http://schemas.microsoft.com/office/drawing/2014/main" id="{C4308528-7A31-0650-12BF-3BA16F5638A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5715000" y="5334000"/>
            <a:ext cx="5971533" cy="567765"/>
          </a:xfrm>
          <a:prstGeom prst="rect">
            <a:avLst/>
          </a:prstGeom>
          <a:noFill/>
          <a:ln/>
          <a:effectLst/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9367A85-CB2E-6559-524B-4C0E59F49589}"/>
              </a:ext>
            </a:extLst>
          </p:cNvPr>
          <p:cNvSpPr txBox="1"/>
          <p:nvPr/>
        </p:nvSpPr>
        <p:spPr>
          <a:xfrm>
            <a:off x="2819400" y="2284146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BC97BFFB-A314-2CBE-199E-B949EDE99511}"/>
              </a:ext>
            </a:extLst>
          </p:cNvPr>
          <p:cNvSpPr txBox="1"/>
          <p:nvPr/>
        </p:nvSpPr>
        <p:spPr>
          <a:xfrm>
            <a:off x="4091531" y="2292289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5385A34-5EF6-6353-6691-FAE717FEE0E2}"/>
              </a:ext>
            </a:extLst>
          </p:cNvPr>
          <p:cNvSpPr txBox="1"/>
          <p:nvPr/>
        </p:nvSpPr>
        <p:spPr>
          <a:xfrm>
            <a:off x="1340917" y="3670114"/>
            <a:ext cx="981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3.35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6571EC8-90BD-E644-F70D-368FCBB6A3ED}"/>
              </a:ext>
            </a:extLst>
          </p:cNvPr>
          <p:cNvSpPr txBox="1"/>
          <p:nvPr/>
        </p:nvSpPr>
        <p:spPr>
          <a:xfrm>
            <a:off x="2613048" y="3666382"/>
            <a:ext cx="981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2.35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7FD4AE4-6F0A-6649-8F53-01B384A43F1B}"/>
              </a:ext>
            </a:extLst>
          </p:cNvPr>
          <p:cNvSpPr txBox="1"/>
          <p:nvPr/>
        </p:nvSpPr>
        <p:spPr>
          <a:xfrm>
            <a:off x="3984647" y="3653702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3E0D1CA-ED1B-958F-CEE5-D30FFD92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81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5EE8296-B228-A20C-EF6D-38EC7D6BAC90}"/>
              </a:ext>
            </a:extLst>
          </p:cNvPr>
          <p:cNvSpPr txBox="1"/>
          <p:nvPr/>
        </p:nvSpPr>
        <p:spPr>
          <a:xfrm>
            <a:off x="7863431" y="394763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discount = 0.9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D67E50C0-1E1F-D0B3-9850-9A9A13868F24}"/>
              </a:ext>
            </a:extLst>
          </p:cNvPr>
          <p:cNvSpPr/>
          <p:nvPr/>
        </p:nvSpPr>
        <p:spPr>
          <a:xfrm>
            <a:off x="1243091" y="5548522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809C62B-EAEE-BD61-DA3A-C28E18B0A09A}"/>
              </a:ext>
            </a:extLst>
          </p:cNvPr>
          <p:cNvSpPr txBox="1"/>
          <p:nvPr/>
        </p:nvSpPr>
        <p:spPr>
          <a:xfrm>
            <a:off x="1150743" y="5713963"/>
            <a:ext cx="5442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15.499   14.499        0</a:t>
            </a:r>
          </a:p>
        </p:txBody>
      </p:sp>
      <p:pic>
        <p:nvPicPr>
          <p:cNvPr id="13" name="Picture 12" descr="A black and white number&#10;&#10;Description automatically generated">
            <a:extLst>
              <a:ext uri="{FF2B5EF4-FFF2-40B4-BE49-F238E27FC236}">
                <a16:creationId xmlns="" xmlns:a16="http://schemas.microsoft.com/office/drawing/2014/main" id="{F5A160AF-BBB5-FC38-0451-CB5D105E3E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8197" y="5696898"/>
            <a:ext cx="592546" cy="5925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476B962-FC84-0A3E-AB2A-19D35E7F521D}"/>
              </a:ext>
            </a:extLst>
          </p:cNvPr>
          <p:cNvSpPr txBox="1"/>
          <p:nvPr/>
        </p:nvSpPr>
        <p:spPr>
          <a:xfrm>
            <a:off x="2787805" y="4661212"/>
            <a:ext cx="242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628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مقایسه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-418171" y="1690688"/>
            <a:ext cx="11963400" cy="5257800"/>
          </a:xfrm>
        </p:spPr>
        <p:txBody>
          <a:bodyPr/>
          <a:lstStyle/>
          <a:p>
            <a:r>
              <a:rPr lang="fa-IR" sz="2400" dirty="0" err="1"/>
              <a:t>الگوریتم</a:t>
            </a:r>
            <a:r>
              <a:rPr lang="en-US" sz="2400" dirty="0"/>
              <a:t> </a:t>
            </a:r>
            <a:r>
              <a:rPr lang="fa-IR" sz="2400" dirty="0"/>
              <a:t>های تکرار مقدار و تکرار سیاست هر دو یک کمیت را محاسبه می</a:t>
            </a:r>
            <a:r>
              <a:rPr lang="en-US" sz="2400" dirty="0"/>
              <a:t> </a:t>
            </a:r>
            <a:r>
              <a:rPr lang="fa-IR" sz="2400" dirty="0"/>
              <a:t>کنند: (همه مقادیر بهینه)</a:t>
            </a:r>
            <a:endParaRPr lang="en-US" sz="2400" dirty="0"/>
          </a:p>
          <a:p>
            <a:endParaRPr lang="en-US" sz="1200" dirty="0"/>
          </a:p>
          <a:p>
            <a:r>
              <a:rPr lang="fa-IR" sz="2400" dirty="0"/>
              <a:t>در </a:t>
            </a:r>
            <a:r>
              <a:rPr lang="fa-IR" sz="2400" dirty="0" err="1"/>
              <a:t>الگوریتم</a:t>
            </a:r>
            <a:r>
              <a:rPr lang="fa-IR" sz="2400" dirty="0"/>
              <a:t> تکرار مقدار: </a:t>
            </a:r>
          </a:p>
          <a:p>
            <a:pPr lvl="1"/>
            <a:r>
              <a:rPr lang="fa-IR" sz="1800" dirty="0"/>
              <a:t>در هر تکرار، مقادیر و سیاست هر دو به روز رسانی می</a:t>
            </a:r>
            <a:r>
              <a:rPr lang="en-US" sz="1800" dirty="0"/>
              <a:t> </a:t>
            </a:r>
            <a:r>
              <a:rPr lang="fa-IR" sz="1800" dirty="0"/>
              <a:t>شوند. </a:t>
            </a:r>
          </a:p>
          <a:p>
            <a:pPr lvl="1"/>
            <a:r>
              <a:rPr lang="fa-IR" sz="1800" dirty="0"/>
              <a:t>ما به دنبال سیاست نیستیم اما با محاسبه</a:t>
            </a:r>
            <a:r>
              <a:rPr lang="en-US" sz="1800" dirty="0"/>
              <a:t> </a:t>
            </a:r>
            <a:r>
              <a:rPr lang="fa-IR" sz="1800" dirty="0" err="1"/>
              <a:t>ی</a:t>
            </a:r>
            <a:r>
              <a:rPr lang="fa-IR" sz="1800" dirty="0"/>
              <a:t> </a:t>
            </a:r>
            <a:r>
              <a:rPr lang="fa-IR" sz="1800" dirty="0" err="1"/>
              <a:t>ماکزیمم</a:t>
            </a:r>
            <a:r>
              <a:rPr lang="fa-IR" sz="1800" dirty="0"/>
              <a:t> بر روی عملیات، به طور ضمنی ان را محاسبه </a:t>
            </a:r>
            <a:r>
              <a:rPr lang="fa-IR" sz="1800" dirty="0" err="1"/>
              <a:t>می‌کنیم</a:t>
            </a:r>
            <a:r>
              <a:rPr lang="fa-IR" sz="1800" dirty="0"/>
              <a:t>.</a:t>
            </a:r>
          </a:p>
          <a:p>
            <a:pPr lvl="1"/>
            <a:endParaRPr lang="en-US" sz="800" dirty="0"/>
          </a:p>
          <a:p>
            <a:r>
              <a:rPr lang="fa-IR" sz="2400" dirty="0"/>
              <a:t>در </a:t>
            </a:r>
            <a:r>
              <a:rPr lang="fa-IR" sz="2400" dirty="0" err="1"/>
              <a:t>الگوریتم</a:t>
            </a:r>
            <a:r>
              <a:rPr lang="fa-IR" sz="2400" dirty="0"/>
              <a:t> تکرار سیاست: </a:t>
            </a:r>
          </a:p>
          <a:p>
            <a:pPr lvl="1"/>
            <a:r>
              <a:rPr lang="fa-IR" sz="1800" dirty="0"/>
              <a:t>چند گذر وجود دارد که در </a:t>
            </a:r>
            <a:r>
              <a:rPr lang="fa-IR" sz="1800" dirty="0" err="1"/>
              <a:t>ان‌ها</a:t>
            </a:r>
            <a:r>
              <a:rPr lang="fa-IR" sz="1800" dirty="0"/>
              <a:t> مقادیر سودمندی را تنها برای یک سیاست ثابت به روز رسانی </a:t>
            </a:r>
            <a:r>
              <a:rPr lang="fa-IR" sz="1800" dirty="0" err="1"/>
              <a:t>می‌کنیم</a:t>
            </a:r>
            <a:r>
              <a:rPr lang="fa-IR" sz="1800" dirty="0"/>
              <a:t>. </a:t>
            </a:r>
          </a:p>
          <a:p>
            <a:pPr lvl="1"/>
            <a:r>
              <a:rPr lang="fa-IR" sz="1800" dirty="0"/>
              <a:t>پس از ارزیابی سیاست، یک سیاست جدید انتخاب می</a:t>
            </a:r>
            <a:r>
              <a:rPr lang="en-US" sz="1800" dirty="0"/>
              <a:t> </a:t>
            </a:r>
            <a:r>
              <a:rPr lang="fa-IR" sz="1800" dirty="0"/>
              <a:t>شود.(استخراج سیاست)</a:t>
            </a:r>
          </a:p>
          <a:p>
            <a:pPr lvl="1"/>
            <a:r>
              <a:rPr lang="fa-IR" sz="1800" dirty="0"/>
              <a:t>سیاست جدید نسبت به سیاست قبلی بهتر است. [در غیر این صورت </a:t>
            </a:r>
            <a:r>
              <a:rPr lang="fa-IR" sz="1800" dirty="0" err="1"/>
              <a:t>الگوریتم</a:t>
            </a:r>
            <a:r>
              <a:rPr lang="fa-IR" sz="1800" dirty="0"/>
              <a:t> همگرا شده است]</a:t>
            </a:r>
          </a:p>
          <a:p>
            <a:endParaRPr lang="en-US" sz="1200" dirty="0"/>
          </a:p>
          <a:p>
            <a:r>
              <a:rPr lang="fa-IR" sz="2400" dirty="0"/>
              <a:t>هر دو، رویکردهای </a:t>
            </a:r>
            <a:r>
              <a:rPr lang="fa-IR" sz="2400" dirty="0" err="1"/>
              <a:t>برنامه‌ریزی</a:t>
            </a:r>
            <a:r>
              <a:rPr lang="fa-IR" sz="2400" dirty="0"/>
              <a:t> پویا برای حل </a:t>
            </a:r>
            <a:r>
              <a:rPr lang="en-US" sz="2400" dirty="0"/>
              <a:t>MDP</a:t>
            </a:r>
            <a:r>
              <a:rPr lang="fa-IR" sz="2400" dirty="0"/>
              <a:t>ها هستند.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7B147CA-DF54-04A4-A49A-46AED341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خلاصه: </a:t>
            </a:r>
            <a:r>
              <a:rPr lang="fa-IR" dirty="0" err="1"/>
              <a:t>الگوریتم‌های</a:t>
            </a:r>
            <a:r>
              <a:rPr lang="fa-IR" dirty="0"/>
              <a:t> </a:t>
            </a:r>
            <a:r>
              <a:rPr lang="en-US" dirty="0"/>
              <a:t>MDP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به طور خلاصه، اگر میخواهید:</a:t>
            </a:r>
          </a:p>
          <a:p>
            <a:r>
              <a:rPr lang="fa-IR" sz="2400" dirty="0"/>
              <a:t>مقادیر بهینه</a:t>
            </a:r>
            <a:r>
              <a:rPr lang="en-US" sz="2400" dirty="0"/>
              <a:t> </a:t>
            </a:r>
            <a:r>
              <a:rPr lang="fa-IR" sz="2400" dirty="0" err="1"/>
              <a:t>ی</a:t>
            </a:r>
            <a:r>
              <a:rPr lang="fa-IR" sz="2400" dirty="0"/>
              <a:t> حالت</a:t>
            </a:r>
            <a:r>
              <a:rPr lang="en-US" sz="2400" dirty="0"/>
              <a:t> </a:t>
            </a:r>
            <a:r>
              <a:rPr lang="fa-IR" sz="2400" dirty="0"/>
              <a:t>ها را محاسبه کنید: از </a:t>
            </a:r>
            <a:r>
              <a:rPr lang="fa-IR" sz="2400" dirty="0" err="1"/>
              <a:t>الگوریتم</a:t>
            </a:r>
            <a:r>
              <a:rPr lang="fa-IR" sz="2400" dirty="0"/>
              <a:t> تکرار مقدار یا تکرار سیاست استفاده کنید.</a:t>
            </a:r>
          </a:p>
          <a:p>
            <a:r>
              <a:rPr lang="fa-IR" sz="2400" dirty="0"/>
              <a:t>مقادیر را برای برای یک سیاست خاص محاسبه کنید: از </a:t>
            </a:r>
            <a:r>
              <a:rPr lang="fa-IR" sz="2400" dirty="0" err="1"/>
              <a:t>الگوریتم</a:t>
            </a:r>
            <a:r>
              <a:rPr lang="fa-IR" sz="2400" dirty="0"/>
              <a:t> ارزیابی سیاست استفاده کنید.</a:t>
            </a:r>
          </a:p>
          <a:p>
            <a:r>
              <a:rPr lang="fa-IR" sz="2400" dirty="0"/>
              <a:t>از روی مقادیر، سیاست را به دست </a:t>
            </a:r>
            <a:r>
              <a:rPr lang="fa-IR" sz="2400" dirty="0" err="1"/>
              <a:t>اورید</a:t>
            </a:r>
            <a:r>
              <a:rPr lang="fa-IR" sz="2400" dirty="0"/>
              <a:t>: از </a:t>
            </a:r>
            <a:r>
              <a:rPr lang="fa-IR" sz="2400" dirty="0" err="1"/>
              <a:t>الگوریتم</a:t>
            </a:r>
            <a:r>
              <a:rPr lang="fa-IR" sz="2400" dirty="0"/>
              <a:t> استخراج سیاست استفاده کنید.(نگاه روبه جلو)</a:t>
            </a:r>
          </a:p>
          <a:p>
            <a:endParaRPr lang="en-US" sz="2400" dirty="0"/>
          </a:p>
          <a:p>
            <a:r>
              <a:rPr lang="fa-IR" dirty="0"/>
              <a:t>این </a:t>
            </a:r>
            <a:r>
              <a:rPr lang="fa-IR" dirty="0" err="1"/>
              <a:t>الگوریتم‌ها</a:t>
            </a:r>
            <a:r>
              <a:rPr lang="fa-IR" dirty="0"/>
              <a:t> یکسان به نظر </a:t>
            </a:r>
            <a:r>
              <a:rPr lang="fa-IR" dirty="0" err="1"/>
              <a:t>می‌رسند</a:t>
            </a:r>
            <a:r>
              <a:rPr lang="fa-IR" dirty="0"/>
              <a:t>!</a:t>
            </a:r>
          </a:p>
          <a:p>
            <a:pPr lvl="1"/>
            <a:r>
              <a:rPr lang="fa-IR" sz="2000" dirty="0"/>
              <a:t> </a:t>
            </a:r>
            <a:r>
              <a:rPr lang="fa-IR" sz="2000" dirty="0" err="1"/>
              <a:t>همه‌ی</a:t>
            </a:r>
            <a:r>
              <a:rPr lang="fa-IR" sz="2000" dirty="0"/>
              <a:t> این </a:t>
            </a:r>
            <a:r>
              <a:rPr lang="fa-IR" sz="2000" dirty="0" err="1"/>
              <a:t>الگوریتم‌ها</a:t>
            </a:r>
            <a:r>
              <a:rPr lang="fa-IR" sz="2000" dirty="0"/>
              <a:t> </a:t>
            </a:r>
            <a:r>
              <a:rPr lang="fa-IR" sz="2000" dirty="0" err="1"/>
              <a:t>گونه‌های</a:t>
            </a:r>
            <a:r>
              <a:rPr lang="fa-IR" sz="2000" dirty="0"/>
              <a:t> مختلف از به روز رسانی </a:t>
            </a:r>
            <a:r>
              <a:rPr lang="fa-IR" sz="2000" dirty="0" err="1"/>
              <a:t>معادلات</a:t>
            </a:r>
            <a:r>
              <a:rPr lang="fa-IR" sz="2000" dirty="0"/>
              <a:t> </a:t>
            </a:r>
            <a:r>
              <a:rPr lang="fa-IR" sz="2000" dirty="0" err="1"/>
              <a:t>بلمن</a:t>
            </a:r>
            <a:r>
              <a:rPr lang="fa-IR" sz="2000" dirty="0"/>
              <a:t> هستند.</a:t>
            </a:r>
          </a:p>
          <a:p>
            <a:pPr lvl="1"/>
            <a:r>
              <a:rPr lang="fa-IR" dirty="0"/>
              <a:t> تفاوت </a:t>
            </a:r>
            <a:r>
              <a:rPr lang="fa-IR" dirty="0" err="1"/>
              <a:t>انها</a:t>
            </a:r>
            <a:r>
              <a:rPr lang="fa-IR" dirty="0"/>
              <a:t> در این است که </a:t>
            </a:r>
            <a:r>
              <a:rPr lang="fa-IR" dirty="0" err="1"/>
              <a:t>ایا</a:t>
            </a:r>
            <a:r>
              <a:rPr lang="fa-IR" dirty="0"/>
              <a:t> از یک سیاست ثابت استفاده </a:t>
            </a:r>
            <a:r>
              <a:rPr lang="fa-IR" dirty="0" err="1"/>
              <a:t>می‌کنیم</a:t>
            </a:r>
            <a:r>
              <a:rPr lang="fa-IR" dirty="0"/>
              <a:t> یا در هر حالت بر روی عملیات ممکن </a:t>
            </a:r>
            <a:r>
              <a:rPr lang="fa-IR" dirty="0" err="1"/>
              <a:t>ماکزیمم‌گیری</a:t>
            </a:r>
            <a:r>
              <a:rPr lang="fa-IR" dirty="0"/>
              <a:t> </a:t>
            </a:r>
            <a:r>
              <a:rPr lang="fa-IR" dirty="0" err="1"/>
              <a:t>می‌کنیم</a:t>
            </a:r>
            <a:r>
              <a:rPr lang="fa-IR" dirty="0"/>
              <a:t>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66BC6B-369E-9693-5317-DC46C5156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3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ea typeface="ＭＳ Ｐゴシック" pitchFamily="34" charset="-128"/>
              </a:rPr>
              <a:t>فرایند تصمیم </a:t>
            </a:r>
            <a:r>
              <a:rPr lang="fa-IR" dirty="0" err="1">
                <a:ea typeface="ＭＳ Ｐゴシック" pitchFamily="34" charset="-128"/>
              </a:rPr>
              <a:t>مارکوف</a:t>
            </a:r>
            <a:r>
              <a:rPr lang="fa-IR" dirty="0">
                <a:ea typeface="ＭＳ Ｐゴシック" pitchFamily="34" charset="-128"/>
              </a:rPr>
              <a:t> (</a:t>
            </a:r>
            <a:r>
              <a:rPr lang="en-US" dirty="0">
                <a:ea typeface="ＭＳ Ｐゴシック" pitchFamily="34" charset="-128"/>
              </a:rPr>
              <a:t>MDP</a:t>
            </a:r>
            <a:r>
              <a:rPr lang="fa-IR" dirty="0">
                <a:ea typeface="ＭＳ Ｐゴシック" pitchFamily="34" charset="-128"/>
              </a:rPr>
              <a:t>)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3372465" y="1635808"/>
            <a:ext cx="7772400" cy="458608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fa-IR" sz="2400" dirty="0">
                <a:ea typeface="ＭＳ Ｐゴシック" pitchFamily="34" charset="-128"/>
              </a:rPr>
              <a:t>فرایند تصمیم </a:t>
            </a:r>
            <a:r>
              <a:rPr lang="fa-IR" sz="2400" dirty="0" err="1">
                <a:ea typeface="ＭＳ Ｐゴシック" pitchFamily="34" charset="-128"/>
              </a:rPr>
              <a:t>مارکوف</a:t>
            </a:r>
            <a:r>
              <a:rPr lang="fa-IR" sz="2400" dirty="0">
                <a:ea typeface="ＭＳ Ｐゴシック" pitchFamily="34" charset="-128"/>
              </a:rPr>
              <a:t> ابزاری است برای بیان(</a:t>
            </a:r>
            <a:r>
              <a:rPr lang="fa-IR" sz="2400" dirty="0" err="1">
                <a:ea typeface="ＭＳ Ｐゴシック" pitchFamily="34" charset="-128"/>
              </a:rPr>
              <a:t>فرموله‌سازی</a:t>
            </a:r>
            <a:r>
              <a:rPr lang="fa-IR" sz="2400" dirty="0">
                <a:ea typeface="ＭＳ Ｐゴシック" pitchFamily="34" charset="-128"/>
              </a:rPr>
              <a:t>) مسائل از نوع جستجوی </a:t>
            </a:r>
            <a:r>
              <a:rPr lang="fa-IR" sz="2400" dirty="0" err="1">
                <a:ea typeface="ＭＳ Ｐゴシック" pitchFamily="34" charset="-128"/>
              </a:rPr>
              <a:t>غیرقطعی</a:t>
            </a:r>
            <a:endParaRPr lang="fa-IR" sz="2400" dirty="0">
              <a:ea typeface="ＭＳ Ｐゴシック" pitchFamily="34" charset="-128"/>
            </a:endParaRPr>
          </a:p>
          <a:p>
            <a:pPr>
              <a:lnSpc>
                <a:spcPct val="100000"/>
              </a:lnSpc>
            </a:pPr>
            <a:endParaRPr lang="fa-IR" sz="2400" dirty="0">
              <a:ea typeface="ＭＳ Ｐゴシック" pitchFamily="34" charset="-128"/>
            </a:endParaRPr>
          </a:p>
          <a:p>
            <a:pPr>
              <a:lnSpc>
                <a:spcPct val="100000"/>
              </a:lnSpc>
            </a:pPr>
            <a:r>
              <a:rPr lang="fa-IR" sz="2400" dirty="0">
                <a:ea typeface="ＭＳ Ｐゴシック" pitchFamily="34" charset="-128"/>
              </a:rPr>
              <a:t>یک </a:t>
            </a:r>
            <a:r>
              <a:rPr lang="en-US" sz="2400" dirty="0">
                <a:ea typeface="ＭＳ Ｐゴシック" pitchFamily="34" charset="-128"/>
              </a:rPr>
              <a:t>MDP</a:t>
            </a:r>
            <a:r>
              <a:rPr lang="fa-IR" sz="2400" dirty="0">
                <a:ea typeface="ＭＳ Ｐゴシック" pitchFamily="34" charset="-128"/>
              </a:rPr>
              <a:t> به صورت زیر تعریف </a:t>
            </a:r>
            <a:r>
              <a:rPr lang="fa-IR" sz="2400" dirty="0" err="1">
                <a:ea typeface="ＭＳ Ｐゴシック" pitchFamily="34" charset="-128"/>
              </a:rPr>
              <a:t>می‌شود</a:t>
            </a:r>
            <a:r>
              <a:rPr lang="fa-IR" sz="2400" dirty="0">
                <a:ea typeface="ＭＳ Ｐゴシック" pitchFamily="34" charset="-128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fa-IR" sz="2000" dirty="0">
                <a:ea typeface="ＭＳ Ｐゴシック" pitchFamily="34" charset="-128"/>
              </a:rPr>
              <a:t>یک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 مجموعه از </a:t>
            </a:r>
            <a:r>
              <a:rPr lang="fa-IR" sz="2000" dirty="0" err="1">
                <a:solidFill>
                  <a:srgbClr val="CC0000"/>
                </a:solidFill>
                <a:ea typeface="ＭＳ Ｐゴシック" pitchFamily="34" charset="-128"/>
              </a:rPr>
              <a:t>حالت‌ها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100000"/>
              </a:lnSpc>
            </a:pPr>
            <a:r>
              <a:rPr lang="fa-IR" sz="2000" dirty="0">
                <a:ea typeface="ＭＳ Ｐゴシック" pitchFamily="34" charset="-128"/>
              </a:rPr>
              <a:t>یک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 مجموعه از اعمال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 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fa-IR" sz="2000" dirty="0">
                <a:ea typeface="ＭＳ Ｐゴシック" pitchFamily="34" charset="-128"/>
              </a:rPr>
              <a:t>یک مدل یا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 تابع تغییر حالت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</a:p>
          <a:p>
            <a:pPr lvl="2">
              <a:lnSpc>
                <a:spcPct val="100000"/>
              </a:lnSpc>
            </a:pPr>
            <a:r>
              <a:rPr lang="fa-IR" sz="1800" dirty="0">
                <a:ea typeface="ＭＳ Ｐゴシック" pitchFamily="34" charset="-128"/>
              </a:rPr>
              <a:t>احتمال رفتن از</a:t>
            </a:r>
            <a:r>
              <a:rPr lang="en-US" sz="1800" dirty="0">
                <a:ea typeface="ＭＳ Ｐゴシック" pitchFamily="34" charset="-128"/>
              </a:rPr>
              <a:t> s </a:t>
            </a:r>
            <a:r>
              <a:rPr lang="fa-IR" sz="1800" dirty="0">
                <a:ea typeface="ＭＳ Ｐゴシック" pitchFamily="34" charset="-128"/>
              </a:rPr>
              <a:t>به </a:t>
            </a:r>
            <a:r>
              <a:rPr lang="en-US" sz="1800" dirty="0">
                <a:ea typeface="ＭＳ Ｐゴシック" pitchFamily="34" charset="-128"/>
              </a:rPr>
              <a:t>s’</a:t>
            </a:r>
            <a:r>
              <a:rPr lang="fa-IR" sz="1800" dirty="0">
                <a:ea typeface="ＭＳ Ｐゴシック" pitchFamily="34" charset="-128"/>
              </a:rPr>
              <a:t> با انجام عمل</a:t>
            </a:r>
            <a:r>
              <a:rPr lang="en-US" sz="1800" dirty="0">
                <a:ea typeface="ＭＳ Ｐゴシック" pitchFamily="34" charset="-128"/>
              </a:rPr>
              <a:t> a</a:t>
            </a:r>
            <a:r>
              <a:rPr lang="fa-IR" sz="1800" dirty="0">
                <a:ea typeface="ＭＳ Ｐゴシック" pitchFamily="34" charset="-128"/>
              </a:rPr>
              <a:t>.  </a:t>
            </a:r>
            <a:r>
              <a:rPr lang="en-US" sz="1800" dirty="0">
                <a:ea typeface="ＭＳ Ｐゴシック" pitchFamily="34" charset="-128"/>
              </a:rPr>
              <a:t>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1">
              <a:lnSpc>
                <a:spcPct val="100000"/>
              </a:lnSpc>
            </a:pPr>
            <a:r>
              <a:rPr lang="fa-IR" sz="2000" dirty="0">
                <a:ea typeface="ＭＳ Ｐゴシック" pitchFamily="34" charset="-128"/>
              </a:rPr>
              <a:t>یک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 تابع پاداش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  <a:r>
              <a:rPr lang="fa-IR" altLang="ja-JP" sz="2000" dirty="0">
                <a:solidFill>
                  <a:srgbClr val="CC0000"/>
                </a:solidFill>
                <a:ea typeface="ＭＳ Ｐゴシック" pitchFamily="34" charset="-128"/>
              </a:rPr>
              <a:t>برای هر تغییر حالت </a:t>
            </a:r>
          </a:p>
          <a:p>
            <a:pPr lvl="2">
              <a:lnSpc>
                <a:spcPct val="100000"/>
              </a:lnSpc>
            </a:pPr>
            <a:r>
              <a:rPr lang="fa-IR" sz="1800" dirty="0">
                <a:ea typeface="ＭＳ Ｐゴシック" pitchFamily="34" charset="-128"/>
              </a:rPr>
              <a:t>گاهی </a:t>
            </a:r>
            <a:r>
              <a:rPr lang="fa-IR" sz="1800" dirty="0" err="1">
                <a:ea typeface="ＭＳ Ｐゴシック" pitchFamily="34" charset="-128"/>
              </a:rPr>
              <a:t>به‌صورت</a:t>
            </a:r>
            <a:r>
              <a:rPr lang="fa-IR" sz="1800" dirty="0">
                <a:ea typeface="ＭＳ Ｐゴシック" pitchFamily="34" charset="-128"/>
              </a:rPr>
              <a:t> </a:t>
            </a:r>
            <a:r>
              <a:rPr lang="en-US" sz="1800" dirty="0">
                <a:ea typeface="ＭＳ Ｐゴシック" pitchFamily="34" charset="-128"/>
              </a:rPr>
              <a:t> R(s) </a:t>
            </a:r>
            <a:r>
              <a:rPr lang="fa-IR" sz="1800" dirty="0">
                <a:ea typeface="ＭＳ Ｐゴシック" pitchFamily="34" charset="-128"/>
              </a:rPr>
              <a:t>یا </a:t>
            </a:r>
            <a:r>
              <a:rPr lang="en-US" sz="1800" dirty="0">
                <a:ea typeface="ＭＳ Ｐゴシック" pitchFamily="34" charset="-128"/>
              </a:rPr>
              <a:t>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  <a:r>
              <a:rPr lang="fa-IR" altLang="ja-JP" sz="1800" dirty="0">
                <a:ea typeface="ＭＳ Ｐゴシック" pitchFamily="34" charset="-128"/>
              </a:rPr>
              <a:t>نمایش داده </a:t>
            </a:r>
            <a:r>
              <a:rPr lang="fa-IR" altLang="ja-JP" sz="1800" dirty="0" err="1">
                <a:ea typeface="ＭＳ Ｐゴシック" pitchFamily="34" charset="-128"/>
              </a:rPr>
              <a:t>می‌شود</a:t>
            </a:r>
            <a:r>
              <a:rPr lang="fa-IR" altLang="ja-JP" sz="1800" dirty="0">
                <a:ea typeface="ＭＳ Ｐゴシック" pitchFamily="34" charset="-128"/>
              </a:rPr>
              <a:t>.</a:t>
            </a:r>
            <a:endParaRPr lang="en-US" altLang="ja-JP" sz="1400" dirty="0">
              <a:ea typeface="ＭＳ Ｐゴシック" pitchFamily="34" charset="-128"/>
            </a:endParaRPr>
          </a:p>
          <a:p>
            <a:pPr lvl="1">
              <a:lnSpc>
                <a:spcPct val="100000"/>
              </a:lnSpc>
            </a:pPr>
            <a:r>
              <a:rPr lang="fa-IR" sz="2000" dirty="0">
                <a:ea typeface="ＭＳ Ｐゴシック" pitchFamily="34" charset="-128"/>
              </a:rPr>
              <a:t>یک 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حالت شروع </a:t>
            </a:r>
            <a:r>
              <a:rPr lang="fa-IR" sz="2000" dirty="0">
                <a:ea typeface="ＭＳ Ｐゴシック" pitchFamily="34" charset="-128"/>
              </a:rPr>
              <a:t>و شاید یک </a:t>
            </a:r>
            <a:r>
              <a:rPr lang="fa-IR" sz="2000" dirty="0">
                <a:solidFill>
                  <a:srgbClr val="CC0000"/>
                </a:solidFill>
                <a:ea typeface="ＭＳ Ｐゴシック" pitchFamily="34" charset="-128"/>
              </a:rPr>
              <a:t>حالت پایان</a:t>
            </a:r>
          </a:p>
          <a:p>
            <a:pPr lvl="1">
              <a:lnSpc>
                <a:spcPct val="100000"/>
              </a:lnSpc>
            </a:pPr>
            <a:endParaRPr lang="fa-IR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91" y="2232528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291" y="2234227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0956" y="4757477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77957" y="4747128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87556" y="3756528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81578" y="4442328"/>
            <a:ext cx="815578" cy="762000"/>
          </a:xfrm>
          <a:prstGeom prst="rect">
            <a:avLst/>
          </a:prstGeom>
          <a:noFill/>
        </p:spPr>
      </p:pic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7086600" y="6858000"/>
            <a:ext cx="510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manual intro (L8D1)]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A409424-90B9-EB7A-E012-F4F569D0B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13866DA-FECF-8E7F-6718-E2E1831281F5}"/>
              </a:ext>
            </a:extLst>
          </p:cNvPr>
          <p:cNvSpPr txBox="1"/>
          <p:nvPr/>
        </p:nvSpPr>
        <p:spPr>
          <a:xfrm>
            <a:off x="7625888" y="6371213"/>
            <a:ext cx="3518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 typeface="Wingdings" pitchFamily="2" charset="2"/>
              <a:buChar char="ü"/>
            </a:pPr>
            <a:r>
              <a:rPr lang="fa-IR" sz="1800" dirty="0">
                <a:ea typeface="ＭＳ Ｐゴシック" pitchFamily="34" charset="-128"/>
              </a:rPr>
              <a:t>محیط کاملا قابل مشاهده و تصادفی است.</a:t>
            </a:r>
            <a:endParaRPr lang="en-US" sz="1800" dirty="0">
              <a:ea typeface="ＭＳ Ｐゴシック" pitchFamily="34" charset="-128"/>
            </a:endParaRP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42B6F5E-63BA-81AE-F465-7662E54F39DF}"/>
              </a:ext>
            </a:extLst>
          </p:cNvPr>
          <p:cNvSpPr txBox="1"/>
          <p:nvPr/>
        </p:nvSpPr>
        <p:spPr>
          <a:xfrm>
            <a:off x="6096000" y="7492579"/>
            <a:ext cx="5547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ea typeface="ＭＳ Ｐゴシック" pitchFamily="34" charset="-128"/>
              </a:rPr>
              <a:t>یک روش برای حل این مسائل استفاده از </a:t>
            </a:r>
            <a:r>
              <a:rPr lang="fa-IR" sz="1800" dirty="0" err="1">
                <a:ea typeface="ＭＳ Ｐゴシック" pitchFamily="34" charset="-128"/>
              </a:rPr>
              <a:t>الگوریتم</a:t>
            </a:r>
            <a:r>
              <a:rPr lang="fa-IR" sz="1800" dirty="0">
                <a:ea typeface="ＭＳ Ｐゴシック" pitchFamily="34" charset="-128"/>
              </a:rPr>
              <a:t> </a:t>
            </a:r>
            <a:r>
              <a:rPr lang="en-US" sz="1800" dirty="0" err="1">
                <a:ea typeface="ＭＳ Ｐゴシック" pitchFamily="34" charset="-128"/>
              </a:rPr>
              <a:t>expectimax</a:t>
            </a:r>
            <a:r>
              <a:rPr lang="en-US" sz="1800" dirty="0">
                <a:ea typeface="ＭＳ Ｐゴシック" pitchFamily="34" charset="-128"/>
              </a:rPr>
              <a:t> </a:t>
            </a:r>
            <a:r>
              <a:rPr lang="fa-IR" sz="1800" dirty="0">
                <a:ea typeface="ＭＳ Ｐゴシック" pitchFamily="34" charset="-128"/>
              </a:rPr>
              <a:t> است.</a:t>
            </a:r>
          </a:p>
          <a:p>
            <a:pPr marL="0" algn="r" defTabSz="914400" rtl="1" eaLnBrk="1" latinLnBrk="0" hangingPunct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\sum_{s'} T(s, a ,s') [ R(s,a,s') + \gamma V^*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01"/>
  <p:tag name="PICTUREFILESIZE" val="4195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Q^*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53"/>
  <p:tag name="PICTUREFILESIZE" val="1708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8323</TotalTime>
  <Words>4012</Words>
  <Application>Microsoft Macintosh PowerPoint</Application>
  <PresentationFormat>Widescreen</PresentationFormat>
  <Paragraphs>890</Paragraphs>
  <Slides>83</Slides>
  <Notes>83</Notes>
  <HiddenSlides>0</HiddenSlides>
  <MMClips>2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6" baseType="lpstr">
      <vt:lpstr>Calibri</vt:lpstr>
      <vt:lpstr>Cambria Math</vt:lpstr>
      <vt:lpstr>IranSans</vt:lpstr>
      <vt:lpstr>IranSans</vt:lpstr>
      <vt:lpstr>IRNazanin</vt:lpstr>
      <vt:lpstr>ＭＳ Ｐゴシック</vt:lpstr>
      <vt:lpstr>Palatino</vt:lpstr>
      <vt:lpstr>Symbol</vt:lpstr>
      <vt:lpstr>Wingdings</vt:lpstr>
      <vt:lpstr>Yu Gothic</vt:lpstr>
      <vt:lpstr>Arial</vt:lpstr>
      <vt:lpstr>Office Theme</vt:lpstr>
      <vt:lpstr>Photo Editor Photo</vt:lpstr>
      <vt:lpstr>یادگیری تقویتی  (Reinforcement Learning)</vt:lpstr>
      <vt:lpstr>یادگیری تقویتی (Reinforcement Learning)</vt:lpstr>
      <vt:lpstr>روبات خزنده!</vt:lpstr>
      <vt:lpstr>ویدئوی نمایش ربات خزنده</vt:lpstr>
      <vt:lpstr>۱. فرایند تصمیم مارکوف  (Markov Decision Processes)</vt:lpstr>
      <vt:lpstr>جستجوی تصادفی </vt:lpstr>
      <vt:lpstr>مثال: محیط گرید</vt:lpstr>
      <vt:lpstr>اعمال در محیط گرید</vt:lpstr>
      <vt:lpstr>فرایند تصمیم مارکوف (MDP)</vt:lpstr>
      <vt:lpstr>ویدئوی معرفی محیط گرید به‌صورت دستی</vt:lpstr>
      <vt:lpstr>ویژگی مارکوف در MDP یعنی چه؟</vt:lpstr>
      <vt:lpstr>سیاست‌ها (Policies)</vt:lpstr>
      <vt:lpstr>سیاست‌های بهینه</vt:lpstr>
      <vt:lpstr>مثال: مسابقه‌ی اتومبیل رانی</vt:lpstr>
      <vt:lpstr>مثال: مسابقه‌ی اتومبیل رانی</vt:lpstr>
      <vt:lpstr>درخت جستجو در مسابقه‌ی اتومبیل رانی </vt:lpstr>
      <vt:lpstr>درخت‌های جستجوی MDP در حالت کلی</vt:lpstr>
      <vt:lpstr>سودمندی (Utility) یک دنباله از عملیات</vt:lpstr>
      <vt:lpstr>سودمندی یک دنباله از عملیات</vt:lpstr>
      <vt:lpstr>کاهش پاداش‌ها (discounting)</vt:lpstr>
      <vt:lpstr>کاهش پاداش‌ها</vt:lpstr>
      <vt:lpstr>کوئیز: کاهش پاداش‌ها</vt:lpstr>
      <vt:lpstr>سودمندی نامتناهی؟!</vt:lpstr>
      <vt:lpstr>مرور: فرایند تصمیم مارکوف</vt:lpstr>
      <vt:lpstr>حل مسائل MDP</vt:lpstr>
      <vt:lpstr>کمیت‌های بهینه</vt:lpstr>
      <vt:lpstr>V* Values</vt:lpstr>
      <vt:lpstr>Q* Values</vt:lpstr>
      <vt:lpstr>محاسبه V* و Q*</vt:lpstr>
      <vt:lpstr>ارزش‌های با زمان محدود</vt:lpstr>
      <vt:lpstr>k=0</vt:lpstr>
      <vt:lpstr>k=1</vt:lpstr>
      <vt:lpstr>k=2</vt:lpstr>
      <vt:lpstr>k=3</vt:lpstr>
      <vt:lpstr>k=4</vt:lpstr>
      <vt:lpstr>k=5</vt:lpstr>
      <vt:lpstr>k=6</vt:lpstr>
      <vt:lpstr>k=7</vt:lpstr>
      <vt:lpstr>k=8</vt:lpstr>
      <vt:lpstr>k=9</vt:lpstr>
      <vt:lpstr>k=10</vt:lpstr>
      <vt:lpstr>k=11</vt:lpstr>
      <vt:lpstr>k=12</vt:lpstr>
      <vt:lpstr>k=100</vt:lpstr>
      <vt:lpstr>محاسبه‌ی ارزش‌های با زمان محدود</vt:lpstr>
      <vt:lpstr>۲. الگوریتم تکرار مقدار   (Value Iteration)</vt:lpstr>
      <vt:lpstr>معادلات بلمن (The Bellman Equations)</vt:lpstr>
      <vt:lpstr>الگوریتم Value Iteration</vt:lpstr>
      <vt:lpstr>الگوریتم Value Iteration</vt:lpstr>
      <vt:lpstr>مثال: Value Iteration</vt:lpstr>
      <vt:lpstr>مثال: Value Iteration</vt:lpstr>
      <vt:lpstr>مثال: Value Iteration</vt:lpstr>
      <vt:lpstr>مثال: Value Iteration</vt:lpstr>
      <vt:lpstr>مثال: Value Iteration</vt:lpstr>
      <vt:lpstr>استخراج سیاست</vt:lpstr>
      <vt:lpstr>محاسبه‌ی عمل‌ها از روی ارزش حالت‌ها</vt:lpstr>
      <vt:lpstr>محاسبه‌ی عمل از روی ارزش حالت‌های Q</vt:lpstr>
      <vt:lpstr>مشکلات الگوریتم تکرار مقدار</vt:lpstr>
      <vt:lpstr>k=12</vt:lpstr>
      <vt:lpstr>k=100</vt:lpstr>
      <vt:lpstr>روش‌های مبتنی بر سیاست (Policy)</vt:lpstr>
      <vt:lpstr>الگوریتم تکرار سیاست (Policy Iteration)</vt:lpstr>
      <vt:lpstr>ارزیابی سیاست (Policy Evaluation)</vt:lpstr>
      <vt:lpstr>سیاست‌های ثابت</vt:lpstr>
      <vt:lpstr>محاسبه‌ی سودمندی برای سیاست های ثابت</vt:lpstr>
      <vt:lpstr>ارزیابی سیاست</vt:lpstr>
      <vt:lpstr>مثال: ارزیابی سیاست</vt:lpstr>
      <vt:lpstr>مثال: ارزیابی سیاست</vt:lpstr>
      <vt:lpstr>۳. الگوریتم تکرار سیاست  (Policy Iteration)</vt:lpstr>
      <vt:lpstr>الگوریتم تکرار سیاست (Policy Iteration)</vt:lpstr>
      <vt:lpstr>مثال: Policy Iteration</vt:lpstr>
      <vt:lpstr>مثال: Policy Iteration</vt:lpstr>
      <vt:lpstr>مثال: Policy Iteration</vt:lpstr>
      <vt:lpstr>مثال: Policy Iteration</vt:lpstr>
      <vt:lpstr>مثال: Policy Iteration</vt:lpstr>
      <vt:lpstr>مثال: Policy Iteration</vt:lpstr>
      <vt:lpstr>مثال: Policy Iteration</vt:lpstr>
      <vt:lpstr>مثال: Policy Iteration</vt:lpstr>
      <vt:lpstr>مثال: Policy Iteration</vt:lpstr>
      <vt:lpstr>مثال: Policy Iteration</vt:lpstr>
      <vt:lpstr>مثال: Value Iteration</vt:lpstr>
      <vt:lpstr>مقایسه</vt:lpstr>
      <vt:lpstr>خلاصه: الگوریتم‌های MDP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 Computer Vision</dc:title>
  <dc:creator>Microsoft account</dc:creator>
  <cp:lastModifiedBy>Hanieh Naderi</cp:lastModifiedBy>
  <cp:revision>518</cp:revision>
  <cp:lastPrinted>2025-05-06T10:20:23Z</cp:lastPrinted>
  <dcterms:created xsi:type="dcterms:W3CDTF">2023-09-19T13:50:58Z</dcterms:created>
  <dcterms:modified xsi:type="dcterms:W3CDTF">2025-05-06T10:30:28Z</dcterms:modified>
</cp:coreProperties>
</file>